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4" r:id="rId1"/>
    <p:sldMasterId id="2147483961" r:id="rId2"/>
  </p:sldMasterIdLst>
  <p:notesMasterIdLst>
    <p:notesMasterId r:id="rId34"/>
  </p:notesMasterIdLst>
  <p:handoutMasterIdLst>
    <p:handoutMasterId r:id="rId35"/>
  </p:handoutMasterIdLst>
  <p:sldIdLst>
    <p:sldId id="565" r:id="rId3"/>
    <p:sldId id="590" r:id="rId4"/>
    <p:sldId id="546" r:id="rId5"/>
    <p:sldId id="566" r:id="rId6"/>
    <p:sldId id="550" r:id="rId7"/>
    <p:sldId id="514" r:id="rId8"/>
    <p:sldId id="623" r:id="rId9"/>
    <p:sldId id="577" r:id="rId10"/>
    <p:sldId id="538" r:id="rId11"/>
    <p:sldId id="518" r:id="rId12"/>
    <p:sldId id="519" r:id="rId13"/>
    <p:sldId id="520" r:id="rId14"/>
    <p:sldId id="578" r:id="rId15"/>
    <p:sldId id="581" r:id="rId16"/>
    <p:sldId id="579" r:id="rId17"/>
    <p:sldId id="571" r:id="rId18"/>
    <p:sldId id="572" r:id="rId19"/>
    <p:sldId id="573" r:id="rId20"/>
    <p:sldId id="580" r:id="rId21"/>
    <p:sldId id="622" r:id="rId22"/>
    <p:sldId id="593" r:id="rId23"/>
    <p:sldId id="594" r:id="rId24"/>
    <p:sldId id="610" r:id="rId25"/>
    <p:sldId id="607" r:id="rId26"/>
    <p:sldId id="624" r:id="rId27"/>
    <p:sldId id="625" r:id="rId28"/>
    <p:sldId id="584" r:id="rId29"/>
    <p:sldId id="562" r:id="rId30"/>
    <p:sldId id="506" r:id="rId31"/>
    <p:sldId id="507" r:id="rId32"/>
    <p:sldId id="603" r:id="rId33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/>
        <a:cs typeface="ＭＳ Ｐゴシック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/>
        <a:cs typeface="ＭＳ Ｐゴシック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/>
        <a:cs typeface="ＭＳ Ｐゴシック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/>
        <a:cs typeface="ＭＳ Ｐゴシック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/>
        <a:cs typeface="ＭＳ Ｐゴシック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/>
        <a:cs typeface="ＭＳ Ｐゴシック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/>
        <a:cs typeface="ＭＳ Ｐゴシック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/>
        <a:cs typeface="ＭＳ Ｐゴシック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/>
        <a:cs typeface="ＭＳ Ｐゴシック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ne Bruno" initials="RB" lastIdx="15" clrIdx="0"/>
  <p:cmAuthor id="1" name="Andrew Stein" initials="" lastIdx="1" clrIdx="1"/>
  <p:cmAuthor id="2" name="CBIS" initials="C" lastIdx="6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EFF"/>
    <a:srgbClr val="9E9F9E"/>
    <a:srgbClr val="939493"/>
    <a:srgbClr val="7D7D7C"/>
    <a:srgbClr val="7D6FA4"/>
    <a:srgbClr val="CAC4F7"/>
    <a:srgbClr val="CAD6F7"/>
    <a:srgbClr val="756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834" autoAdjust="0"/>
  </p:normalViewPr>
  <p:slideViewPr>
    <p:cSldViewPr snapToGrid="0">
      <p:cViewPr>
        <p:scale>
          <a:sx n="100" d="100"/>
          <a:sy n="100" d="100"/>
        </p:scale>
        <p:origin x="-1744" y="-160"/>
      </p:cViewPr>
      <p:guideLst>
        <p:guide orient="horz" pos="2151"/>
        <p:guide orient="horz" pos="3951"/>
        <p:guide orient="horz" pos="849"/>
        <p:guide pos="960"/>
        <p:guide pos="408"/>
        <p:guide pos="5370"/>
        <p:guide pos="556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-1362" y="-10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commentAuthors" Target="commentAuthor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659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659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659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fld id="{44EB79B5-15FC-44D5-BB83-80CDAA88C1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930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4" rIns="93167" bIns="46584" numCol="1" anchor="t" anchorCtr="0" compatLnSpc="1">
            <a:prstTxWarp prst="textNoShape">
              <a:avLst/>
            </a:prstTxWarp>
          </a:bodyPr>
          <a:lstStyle>
            <a:lvl1pPr defTabSz="931765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4" rIns="93167" bIns="46584" numCol="1" anchor="t" anchorCtr="0" compatLnSpc="1">
            <a:prstTxWarp prst="textNoShape">
              <a:avLst/>
            </a:prstTxWarp>
          </a:bodyPr>
          <a:lstStyle>
            <a:lvl1pPr algn="r" defTabSz="931765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4" rIns="93167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4" rIns="93167" bIns="46584" numCol="1" anchor="b" anchorCtr="0" compatLnSpc="1">
            <a:prstTxWarp prst="textNoShape">
              <a:avLst/>
            </a:prstTxWarp>
          </a:bodyPr>
          <a:lstStyle>
            <a:lvl1pPr defTabSz="931765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4" rIns="93167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fld id="{E25D3A55-8B02-49C0-A126-C78DDF10BD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717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5000"/>
      </a:lnSpc>
      <a:spcBef>
        <a:spcPct val="6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4300" indent="-112713" algn="l" rtl="0" eaLnBrk="0" fontAlgn="base" hangingPunct="0">
      <a:lnSpc>
        <a:spcPct val="95000"/>
      </a:lnSpc>
      <a:spcBef>
        <a:spcPct val="4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/>
      </a:defRPr>
    </a:lvl2pPr>
    <a:lvl3pPr marL="347663" indent="-119063" algn="l" rtl="0" eaLnBrk="0" fontAlgn="base" hangingPunct="0">
      <a:lnSpc>
        <a:spcPct val="95000"/>
      </a:lnSpc>
      <a:spcBef>
        <a:spcPct val="20000"/>
      </a:spcBef>
      <a:spcAft>
        <a:spcPct val="0"/>
      </a:spcAft>
      <a:buChar char="•"/>
      <a:defRPr sz="1000" kern="1200">
        <a:solidFill>
          <a:schemeClr val="tx1"/>
        </a:solidFill>
        <a:latin typeface="Arial" charset="0"/>
        <a:ea typeface="ＭＳ Ｐゴシック" charset="0"/>
        <a:cs typeface="ＭＳ Ｐゴシック"/>
      </a:defRPr>
    </a:lvl3pPr>
    <a:lvl4pPr marL="566738" indent="-104775" algn="l" rtl="0" eaLnBrk="0" fontAlgn="base" hangingPunct="0">
      <a:lnSpc>
        <a:spcPct val="95000"/>
      </a:lnSpc>
      <a:spcBef>
        <a:spcPct val="20000"/>
      </a:spcBef>
      <a:spcAft>
        <a:spcPct val="0"/>
      </a:spcAft>
      <a:buChar char="•"/>
      <a:defRPr sz="900" kern="1200">
        <a:solidFill>
          <a:schemeClr val="tx1"/>
        </a:solidFill>
        <a:latin typeface="Arial" charset="0"/>
        <a:ea typeface="ＭＳ Ｐゴシック" charset="0"/>
        <a:cs typeface="ＭＳ Ｐゴシック"/>
      </a:defRPr>
    </a:lvl4pPr>
    <a:lvl5pPr marL="798513" indent="-117475" algn="l" rtl="0" eaLnBrk="0" fontAlgn="base" hangingPunct="0">
      <a:lnSpc>
        <a:spcPct val="95000"/>
      </a:lnSpc>
      <a:spcBef>
        <a:spcPct val="20000"/>
      </a:spcBef>
      <a:spcAft>
        <a:spcPct val="0"/>
      </a:spcAft>
      <a:buChar char="•"/>
      <a:defRPr sz="900" kern="1200">
        <a:solidFill>
          <a:schemeClr val="tx1"/>
        </a:solidFill>
        <a:latin typeface="Arial" charset="0"/>
        <a:ea typeface="ＭＳ Ｐゴシック" charset="0"/>
        <a:cs typeface="ＭＳ Ｐゴシック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AC0F20-68C1-4881-9988-018F50A4D00C}" type="slidenum">
              <a:rPr lang="en-US" smtClean="0">
                <a:solidFill>
                  <a:srgbClr val="000000"/>
                </a:solidFill>
                <a:ea typeface="ＭＳ Ｐゴシック"/>
              </a:rPr>
              <a:pPr/>
              <a:t>1</a:t>
            </a:fld>
            <a:endParaRPr lang="en-US" smtClean="0">
              <a:solidFill>
                <a:srgbClr val="000000"/>
              </a:solidFill>
              <a:ea typeface="ＭＳ Ｐゴシック"/>
            </a:endParaRPr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 smtClean="0"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FEEED4-E37B-4DF8-B152-75A55ECD34E2}" type="slidenum">
              <a:rPr lang="en-US" smtClean="0">
                <a:ea typeface="ＭＳ Ｐゴシック"/>
                <a:cs typeface="ＭＳ Ｐゴシック"/>
              </a:rPr>
              <a:pPr/>
              <a:t>14</a:t>
            </a:fld>
            <a:endParaRPr lang="en-US" smtClean="0">
              <a:ea typeface="ＭＳ Ｐゴシック"/>
              <a:cs typeface="ＭＳ Ｐゴシック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 descr="NV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1875" y="5703888"/>
            <a:ext cx="22098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3299" name="Rectangle 3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1419225" y="4221163"/>
            <a:ext cx="7410450" cy="1439862"/>
          </a:xfrm>
        </p:spPr>
        <p:txBody>
          <a:bodyPr/>
          <a:lstStyle>
            <a:lvl1pPr marL="0" indent="0" eaLnBrk="0" hangingPunct="0">
              <a:lnSpc>
                <a:spcPct val="90000"/>
              </a:lnSpc>
              <a:spcBef>
                <a:spcPct val="40000"/>
              </a:spcBef>
              <a:buFont typeface="Wingdings" pitchFamily="2" charset="2"/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23300" name="Rectangle 4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1412875" y="3573463"/>
            <a:ext cx="7416800" cy="573087"/>
          </a:xfrm>
        </p:spPr>
        <p:txBody>
          <a:bodyPr wrap="none" anchor="t"/>
          <a:lstStyle>
            <a:lvl1pPr>
              <a:lnSpc>
                <a:spcPct val="90000"/>
              </a:lnSpc>
              <a:spcBef>
                <a:spcPct val="40000"/>
              </a:spcBef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1A6E4-9C1E-4F64-A5E1-4B3BD34AC7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3400" y="614363"/>
            <a:ext cx="2117725" cy="24622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7050" y="614363"/>
            <a:ext cx="6203950" cy="24622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8F19A-ED7A-454A-9904-753BE700EA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99" name="Rectangle 3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1419225" y="4221163"/>
            <a:ext cx="7410450" cy="1429829"/>
          </a:xfrm>
        </p:spPr>
        <p:txBody>
          <a:bodyPr>
            <a:noAutofit/>
          </a:bodyPr>
          <a:lstStyle>
            <a:lvl1pPr marL="0" indent="0" eaLnBrk="0" hangingPunct="0">
              <a:lnSpc>
                <a:spcPct val="90000"/>
              </a:lnSpc>
              <a:spcBef>
                <a:spcPct val="40000"/>
              </a:spcBef>
              <a:buFont typeface="Wingdings" pitchFamily="2" charset="2"/>
              <a:buNone/>
              <a:defRPr sz="200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23300" name="Rectangle 4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1412875" y="3573463"/>
            <a:ext cx="7413625" cy="535531"/>
          </a:xfrm>
        </p:spPr>
        <p:txBody>
          <a:bodyPr wrap="none" anchor="t">
            <a:noAutofit/>
          </a:bodyPr>
          <a:lstStyle>
            <a:lvl1pPr>
              <a:lnSpc>
                <a:spcPct val="90000"/>
              </a:lnSpc>
              <a:spcBef>
                <a:spcPct val="40000"/>
              </a:spcBef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DA62B-BB8B-49CA-81E1-DEED7001AF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7050" y="1346200"/>
            <a:ext cx="4160838" cy="4945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0289" y="1346200"/>
            <a:ext cx="3998912" cy="4945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8925C-87BB-4731-BCB1-96A463D45F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27051" y="1346200"/>
            <a:ext cx="2667371" cy="4945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6170308" y="1346200"/>
            <a:ext cx="2676809" cy="4945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3339524" y="1357911"/>
            <a:ext cx="2667371" cy="49333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24DF6F-46D6-4753-A0F3-670E0A562A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5AD748-9419-4338-A7B3-D703B4D77A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D43EE0-2446-44B7-8F62-1266F381F6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27051" y="1346200"/>
            <a:ext cx="2667371" cy="4945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6170308" y="1346200"/>
            <a:ext cx="2676809" cy="4945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3339524" y="1357911"/>
            <a:ext cx="2667371" cy="49333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C3E425-8C7A-4F08-B5BC-A1D7ABF964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27051" y="1346200"/>
            <a:ext cx="2667371" cy="4945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6170308" y="1346200"/>
            <a:ext cx="2676809" cy="4945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3339524" y="1357911"/>
            <a:ext cx="2667371" cy="49333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88748-8DF5-4DDA-9AE2-A7FE6C5E59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F4A91A-9B3F-4870-85D3-F170DE6449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7165B7-2742-4FFD-B1F7-A5483CB318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7050" y="1346200"/>
            <a:ext cx="4160838" cy="1730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0288" y="1346200"/>
            <a:ext cx="4160837" cy="1730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C422B-D8E9-4FC4-BF1D-C35DDA78F3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E15942-8B0B-4D74-B081-AA1B373CA6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20202-8880-4560-8FB7-4FE5485D2A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2F7980-CB0C-4B31-9277-5F4ED7999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86550-9202-4B1F-8EDD-CABB4DDF4A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9067F-AAE5-475B-BC41-D07672246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theme" Target="../theme/theme2.xml"/><Relationship Id="rId10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gray">
          <a:xfrm>
            <a:off x="0" y="1125538"/>
            <a:ext cx="9140825" cy="63500"/>
          </a:xfrm>
          <a:prstGeom prst="rect">
            <a:avLst/>
          </a:prstGeom>
          <a:solidFill>
            <a:srgbClr val="6A5540"/>
          </a:solidFill>
          <a:ln>
            <a:noFill/>
          </a:ln>
          <a:ex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39750" y="614363"/>
            <a:ext cx="82899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27050" y="1346200"/>
            <a:ext cx="8474075" cy="173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Logo" descr="NVS RGB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272338" y="6343650"/>
            <a:ext cx="129222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7388" y="6402388"/>
            <a:ext cx="6477000" cy="250825"/>
          </a:xfrm>
          <a:prstGeom prst="rect">
            <a:avLst/>
          </a:prstGeom>
        </p:spPr>
        <p:txBody>
          <a:bodyPr/>
          <a:lstStyle>
            <a:lvl1pPr>
              <a:defRPr sz="90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8163" y="6402388"/>
            <a:ext cx="400050" cy="2476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7F7F7F"/>
                </a:solidFill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fld id="{5F0BA29E-A6DE-482B-BC9A-102D78A5B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73" r:id="rId2"/>
    <p:sldLayoutId id="2147483972" r:id="rId3"/>
    <p:sldLayoutId id="2147483971" r:id="rId4"/>
    <p:sldLayoutId id="2147483970" r:id="rId5"/>
    <p:sldLayoutId id="2147483969" r:id="rId6"/>
    <p:sldLayoutId id="2147483968" r:id="rId7"/>
    <p:sldLayoutId id="2147483967" r:id="rId8"/>
    <p:sldLayoutId id="2147483966" r:id="rId9"/>
    <p:sldLayoutId id="2147483965" r:id="rId10"/>
    <p:sldLayoutId id="2147483964" r:id="rId11"/>
  </p:sldLayoutIdLst>
  <p:transition xmlns:p14="http://schemas.microsoft.com/office/powerpoint/2010/main"/>
  <p:hf hd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</a:defRPr>
      </a:lvl9pPr>
    </p:titleStyle>
    <p:bodyStyle>
      <a:lvl1pPr marL="233363" indent="-233363" algn="l" rtl="0" eaLnBrk="0" fontAlgn="base" hangingPunct="0">
        <a:lnSpc>
          <a:spcPct val="95000"/>
        </a:lnSpc>
        <a:spcBef>
          <a:spcPct val="75000"/>
        </a:spcBef>
        <a:spcAft>
          <a:spcPct val="0"/>
        </a:spcAft>
        <a:buClr>
          <a:schemeClr val="accent1"/>
        </a:buClr>
        <a:buSzPct val="11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98463" indent="-163513" algn="l" rtl="0" eaLnBrk="0" fontAlgn="base" hangingPunct="0">
        <a:lnSpc>
          <a:spcPct val="95000"/>
        </a:lnSpc>
        <a:spcBef>
          <a:spcPct val="40000"/>
        </a:spcBef>
        <a:spcAft>
          <a:spcPct val="0"/>
        </a:spcAft>
        <a:buClr>
          <a:srgbClr val="917B69"/>
        </a:buClr>
        <a:buFont typeface="Arial" charset="0"/>
        <a:buChar char="•"/>
        <a:defRPr sz="2000">
          <a:solidFill>
            <a:schemeClr val="tx1"/>
          </a:solidFill>
          <a:latin typeface="+mn-lt"/>
          <a:ea typeface="ＭＳ Ｐゴシック" charset="0"/>
          <a:cs typeface="ＭＳ Ｐゴシック"/>
        </a:defRPr>
      </a:lvl2pPr>
      <a:lvl3pPr marL="577850" indent="-1778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Font typeface="Arial" charset="0"/>
        <a:buChar char="-"/>
        <a:defRPr>
          <a:solidFill>
            <a:schemeClr val="tx1"/>
          </a:solidFill>
          <a:latin typeface="+mn-lt"/>
          <a:ea typeface="ＭＳ Ｐゴシック" charset="0"/>
          <a:cs typeface="ＭＳ Ｐゴシック"/>
        </a:defRPr>
      </a:lvl3pPr>
      <a:lvl4pPr marL="752475" indent="-173038" algn="l" rtl="0" eaLnBrk="0" fontAlgn="base" hangingPunct="0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chemeClr val="tx1"/>
          </a:solidFill>
          <a:latin typeface="+mn-lt"/>
          <a:ea typeface="ＭＳ Ｐゴシック" charset="0"/>
          <a:cs typeface="ＭＳ Ｐゴシック"/>
        </a:defRPr>
      </a:lvl4pPr>
      <a:lvl5pPr marL="917575" indent="-163513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charset="0"/>
          <a:cs typeface="ＭＳ Ｐゴシック"/>
        </a:defRPr>
      </a:lvl5pPr>
      <a:lvl6pPr marL="1374775" indent="-163513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1831975" indent="-163513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2289175" indent="-163513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2746375" indent="-163513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gray">
          <a:xfrm>
            <a:off x="0" y="1125538"/>
            <a:ext cx="9140825" cy="63500"/>
          </a:xfrm>
          <a:prstGeom prst="rect">
            <a:avLst/>
          </a:prstGeom>
          <a:solidFill>
            <a:srgbClr val="6A5540"/>
          </a:solidFill>
          <a:ln>
            <a:noFill/>
          </a:ln>
          <a:extLst/>
        </p:spPr>
        <p:txBody>
          <a:bodyPr wrap="none" anchor="ctr"/>
          <a:lstStyle/>
          <a:p>
            <a:pPr>
              <a:defRPr/>
            </a:pPr>
            <a:endParaRPr lang="de-CH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39750" y="614363"/>
            <a:ext cx="82899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27050" y="1346200"/>
            <a:ext cx="831215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3317" name="Logo" descr="NVS RGB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272338" y="6343650"/>
            <a:ext cx="129222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7388" y="6402388"/>
            <a:ext cx="6477000" cy="250825"/>
          </a:xfrm>
          <a:prstGeom prst="rect">
            <a:avLst/>
          </a:prstGeom>
        </p:spPr>
        <p:txBody>
          <a:bodyPr/>
          <a:lstStyle>
            <a:lvl1pPr>
              <a:defRPr sz="900" smtClean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8163" y="6402388"/>
            <a:ext cx="400050" cy="2476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7F7F7F"/>
                </a:solidFill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fld id="{0DC368D9-E2BE-4544-B699-1FDCB2AE6A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0" r:id="rId2"/>
    <p:sldLayoutId id="2147483979" r:id="rId3"/>
    <p:sldLayoutId id="2147483978" r:id="rId4"/>
    <p:sldLayoutId id="2147483977" r:id="rId5"/>
    <p:sldLayoutId id="2147483976" r:id="rId6"/>
    <p:sldLayoutId id="2147483975" r:id="rId7"/>
    <p:sldLayoutId id="2147483974" r:id="rId8"/>
  </p:sldLayoutIdLst>
  <p:transition xmlns:p14="http://schemas.microsoft.com/office/powerpoint/2010/main"/>
  <p:hf hd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rgbClr val="92322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rgbClr val="92322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rgbClr val="92322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rgbClr val="92322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rgbClr val="92322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</a:defRPr>
      </a:lvl9pPr>
    </p:titleStyle>
    <p:bodyStyle>
      <a:lvl1pPr marL="233363" indent="-233363" algn="l" rtl="0" eaLnBrk="0" fontAlgn="base" hangingPunct="0">
        <a:lnSpc>
          <a:spcPct val="95000"/>
        </a:lnSpc>
        <a:spcBef>
          <a:spcPct val="75000"/>
        </a:spcBef>
        <a:spcAft>
          <a:spcPct val="0"/>
        </a:spcAft>
        <a:buClr>
          <a:schemeClr val="accent1"/>
        </a:buClr>
        <a:buSzPct val="110000"/>
        <a:buFont typeface="Wingdings" pitchFamily="2" charset="2"/>
        <a:buChar char="§"/>
        <a:defRPr sz="2400">
          <a:solidFill>
            <a:srgbClr val="000000"/>
          </a:solidFill>
          <a:latin typeface="+mn-lt"/>
          <a:ea typeface="ＭＳ Ｐゴシック" charset="0"/>
          <a:cs typeface="ＭＳ Ｐゴシック" charset="0"/>
        </a:defRPr>
      </a:lvl1pPr>
      <a:lvl2pPr marL="398463" indent="-163513" algn="l" rtl="0" eaLnBrk="0" fontAlgn="base" hangingPunct="0">
        <a:lnSpc>
          <a:spcPct val="95000"/>
        </a:lnSpc>
        <a:spcBef>
          <a:spcPct val="40000"/>
        </a:spcBef>
        <a:spcAft>
          <a:spcPct val="0"/>
        </a:spcAft>
        <a:buClr>
          <a:srgbClr val="917B69"/>
        </a:buClr>
        <a:buFont typeface="Arial" charset="0"/>
        <a:buChar char="•"/>
        <a:defRPr sz="2000">
          <a:solidFill>
            <a:srgbClr val="000000"/>
          </a:solidFill>
          <a:latin typeface="+mn-lt"/>
          <a:ea typeface="ＭＳ Ｐゴシック" charset="0"/>
          <a:cs typeface="ＭＳ Ｐゴシック"/>
        </a:defRPr>
      </a:lvl2pPr>
      <a:lvl3pPr marL="577850" indent="-1778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Font typeface="Arial" charset="0"/>
        <a:buChar char="-"/>
        <a:defRPr>
          <a:solidFill>
            <a:srgbClr val="000000"/>
          </a:solidFill>
          <a:latin typeface="+mn-lt"/>
          <a:ea typeface="ＭＳ Ｐゴシック" charset="0"/>
          <a:cs typeface="ＭＳ Ｐゴシック"/>
        </a:defRPr>
      </a:lvl3pPr>
      <a:lvl4pPr marL="752475" indent="-173038" algn="l" rtl="0" eaLnBrk="0" fontAlgn="base" hangingPunct="0">
        <a:lnSpc>
          <a:spcPct val="95000"/>
        </a:lnSpc>
        <a:spcBef>
          <a:spcPct val="20000"/>
        </a:spcBef>
        <a:spcAft>
          <a:spcPct val="0"/>
        </a:spcAft>
        <a:buFont typeface="Arial" charset="0"/>
        <a:buChar char="•"/>
        <a:defRPr sz="1600">
          <a:solidFill>
            <a:srgbClr val="000000"/>
          </a:solidFill>
          <a:latin typeface="+mn-lt"/>
          <a:ea typeface="ＭＳ Ｐゴシック" charset="0"/>
          <a:cs typeface="ＭＳ Ｐゴシック"/>
        </a:defRPr>
      </a:lvl4pPr>
      <a:lvl5pPr marL="917575" indent="-163513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rgbClr val="000000"/>
          </a:solidFill>
          <a:latin typeface="+mn-lt"/>
          <a:ea typeface="ＭＳ Ｐゴシック" charset="0"/>
          <a:cs typeface="ＭＳ Ｐゴシック"/>
        </a:defRPr>
      </a:lvl5pPr>
      <a:lvl6pPr marL="1374775" indent="-163513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1831975" indent="-163513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2289175" indent="-163513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2746375" indent="-163513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jpeg"/><Relationship Id="rId3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876300"/>
            <a:ext cx="9144000" cy="274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+mn-ea"/>
              <a:cs typeface="Arial" pitchFamily="34" charset="0"/>
            </a:endParaRPr>
          </a:p>
        </p:txBody>
      </p:sp>
      <p:sp>
        <p:nvSpPr>
          <p:cNvPr id="3076" name="Rectangle 3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69950" y="4768850"/>
            <a:ext cx="7410450" cy="1430338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err="1" smtClean="0">
                <a:ea typeface="+mn-ea"/>
              </a:rPr>
              <a:t>ACoP</a:t>
            </a:r>
            <a:r>
              <a:rPr lang="en-US" dirty="0" smtClean="0">
                <a:ea typeface="+mn-ea"/>
              </a:rPr>
              <a:t>, May 13, 2013</a:t>
            </a:r>
          </a:p>
          <a:p>
            <a:pPr>
              <a:defRPr/>
            </a:pPr>
            <a:r>
              <a:rPr lang="en-US" dirty="0" smtClean="0"/>
              <a:t>Andrew </a:t>
            </a:r>
            <a:r>
              <a:rPr lang="en-US" dirty="0"/>
              <a:t>Stein (Novartis</a:t>
            </a:r>
            <a:r>
              <a:rPr lang="en-US" dirty="0" smtClean="0"/>
              <a:t>) – presenter</a:t>
            </a:r>
            <a:r>
              <a:rPr lang="en-US" dirty="0" smtClean="0">
                <a:ea typeface="+mn-ea"/>
              </a:rPr>
              <a:t>   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Manish Sharma (University of Chicago) </a:t>
            </a:r>
          </a:p>
          <a:p>
            <a:pPr>
              <a:defRPr/>
            </a:pPr>
            <a:r>
              <a:rPr lang="en-US" dirty="0" smtClean="0"/>
              <a:t>Rene </a:t>
            </a:r>
            <a:r>
              <a:rPr lang="en-US" dirty="0"/>
              <a:t>Bruno (</a:t>
            </a:r>
            <a:r>
              <a:rPr lang="en-US" dirty="0" err="1" smtClean="0"/>
              <a:t>Pharsight</a:t>
            </a:r>
            <a:r>
              <a:rPr lang="en-US" dirty="0" smtClean="0"/>
              <a:t> Consulting Services)</a:t>
            </a:r>
            <a:endParaRPr lang="en-US" dirty="0" smtClean="0">
              <a:ea typeface="+mn-ea"/>
            </a:endParaRPr>
          </a:p>
          <a:p>
            <a:pPr>
              <a:defRPr/>
            </a:pPr>
            <a:endParaRPr lang="en-US" dirty="0" smtClean="0">
              <a:ea typeface="+mn-ea"/>
            </a:endParaRPr>
          </a:p>
        </p:txBody>
      </p:sp>
      <p:sp>
        <p:nvSpPr>
          <p:cNvPr id="24579" name="Rectangle 33"/>
          <p:cNvSpPr>
            <a:spLocks noGrp="1" noChangeArrowheads="1"/>
          </p:cNvSpPr>
          <p:nvPr>
            <p:ph type="ctrTitle" sz="quarter"/>
          </p:nvPr>
        </p:nvSpPr>
        <p:spPr>
          <a:xfrm>
            <a:off x="865188" y="3709988"/>
            <a:ext cx="7413625" cy="536575"/>
          </a:xfrm>
        </p:spPr>
        <p:txBody>
          <a:bodyPr/>
          <a:lstStyle/>
          <a:p>
            <a:pPr eaLnBrk="1" hangingPunct="1"/>
            <a:r>
              <a:rPr lang="de-DE" dirty="0" err="1" smtClean="0">
                <a:solidFill>
                  <a:srgbClr val="923222"/>
                </a:solidFill>
                <a:ea typeface="ＭＳ Ｐゴシック"/>
                <a:cs typeface="ＭＳ Ｐゴシック"/>
              </a:rPr>
              <a:t>Using</a:t>
            </a:r>
            <a:r>
              <a:rPr lang="de-DE" dirty="0" smtClean="0">
                <a:solidFill>
                  <a:srgbClr val="923222"/>
                </a:solidFill>
                <a:ea typeface="ＭＳ Ｐゴシック"/>
                <a:cs typeface="ＭＳ Ｐゴシック"/>
              </a:rPr>
              <a:t> longitudinal solid </a:t>
            </a:r>
            <a:r>
              <a:rPr lang="de-DE" dirty="0" err="1" smtClean="0">
                <a:solidFill>
                  <a:srgbClr val="923222"/>
                </a:solidFill>
                <a:ea typeface="ＭＳ Ｐゴシック"/>
                <a:cs typeface="ＭＳ Ｐゴシック"/>
              </a:rPr>
              <a:t>tumor</a:t>
            </a:r>
            <a:r>
              <a:rPr lang="de-DE" dirty="0" smtClean="0">
                <a:solidFill>
                  <a:srgbClr val="923222"/>
                </a:solidFill>
                <a:ea typeface="ＭＳ Ｐゴシック"/>
                <a:cs typeface="ＭＳ Ｐゴシック"/>
              </a:rPr>
              <a:t> </a:t>
            </a:r>
            <a:r>
              <a:rPr lang="de-DE" dirty="0" err="1" smtClean="0">
                <a:solidFill>
                  <a:srgbClr val="923222"/>
                </a:solidFill>
                <a:ea typeface="ＭＳ Ｐゴシック"/>
                <a:cs typeface="ＭＳ Ｐゴシック"/>
              </a:rPr>
              <a:t>data</a:t>
            </a:r>
            <a:r>
              <a:rPr lang="de-DE" dirty="0" smtClean="0">
                <a:solidFill>
                  <a:srgbClr val="923222"/>
                </a:solidFill>
                <a:ea typeface="ＭＳ Ｐゴシック"/>
                <a:cs typeface="ＭＳ Ｐゴシック"/>
              </a:rPr>
              <a:t> </a:t>
            </a:r>
            <a:r>
              <a:rPr lang="de-DE" dirty="0" err="1" smtClean="0">
                <a:solidFill>
                  <a:srgbClr val="923222"/>
                </a:solidFill>
                <a:ea typeface="ＭＳ Ｐゴシック"/>
                <a:cs typeface="ＭＳ Ｐゴシック"/>
              </a:rPr>
              <a:t>to</a:t>
            </a:r>
            <a:r>
              <a:rPr lang="de-DE" dirty="0" smtClean="0">
                <a:solidFill>
                  <a:srgbClr val="923222"/>
                </a:solidFill>
                <a:ea typeface="ＭＳ Ｐゴシック"/>
                <a:cs typeface="ＭＳ Ｐゴシック"/>
              </a:rPr>
              <a:t/>
            </a:r>
            <a:br>
              <a:rPr lang="de-DE" dirty="0" smtClean="0">
                <a:solidFill>
                  <a:srgbClr val="923222"/>
                </a:solidFill>
                <a:ea typeface="ＭＳ Ｐゴシック"/>
                <a:cs typeface="ＭＳ Ｐゴシック"/>
              </a:rPr>
            </a:br>
            <a:r>
              <a:rPr lang="de-DE" dirty="0" err="1" smtClean="0">
                <a:solidFill>
                  <a:srgbClr val="923222"/>
                </a:solidFill>
                <a:ea typeface="ＭＳ Ｐゴシック"/>
                <a:cs typeface="ＭＳ Ｐゴシック"/>
              </a:rPr>
              <a:t>improve</a:t>
            </a:r>
            <a:r>
              <a:rPr lang="de-DE" dirty="0" smtClean="0">
                <a:solidFill>
                  <a:srgbClr val="923222"/>
                </a:solidFill>
                <a:ea typeface="ＭＳ Ｐゴシック"/>
                <a:cs typeface="ＭＳ Ｐゴシック"/>
              </a:rPr>
              <a:t> </a:t>
            </a:r>
            <a:r>
              <a:rPr lang="de-DE" dirty="0" err="1" smtClean="0">
                <a:solidFill>
                  <a:srgbClr val="923222"/>
                </a:solidFill>
                <a:ea typeface="ＭＳ Ｐゴシック"/>
                <a:cs typeface="ＭＳ Ｐゴシック"/>
              </a:rPr>
              <a:t>drug</a:t>
            </a:r>
            <a:r>
              <a:rPr lang="de-DE" dirty="0" smtClean="0">
                <a:solidFill>
                  <a:srgbClr val="923222"/>
                </a:solidFill>
                <a:ea typeface="ＭＳ Ｐゴシック"/>
                <a:cs typeface="ＭＳ Ｐゴシック"/>
              </a:rPr>
              <a:t> </a:t>
            </a:r>
            <a:r>
              <a:rPr lang="de-DE" dirty="0" err="1" smtClean="0">
                <a:solidFill>
                  <a:srgbClr val="923222"/>
                </a:solidFill>
                <a:ea typeface="ＭＳ Ｐゴシック"/>
                <a:cs typeface="ＭＳ Ｐゴシック"/>
              </a:rPr>
              <a:t>development</a:t>
            </a:r>
            <a:r>
              <a:rPr lang="de-DE" dirty="0" smtClean="0">
                <a:solidFill>
                  <a:srgbClr val="923222"/>
                </a:solidFill>
                <a:ea typeface="ＭＳ Ｐゴシック"/>
                <a:cs typeface="ＭＳ Ｐゴシック"/>
              </a:rPr>
              <a:t> </a:t>
            </a:r>
            <a:r>
              <a:rPr lang="de-DE" dirty="0" err="1" smtClean="0">
                <a:solidFill>
                  <a:srgbClr val="923222"/>
                </a:solidFill>
                <a:ea typeface="ＭＳ Ｐゴシック"/>
                <a:cs typeface="ＭＳ Ｐゴシック"/>
              </a:rPr>
              <a:t>decisions</a:t>
            </a:r>
            <a:endParaRPr lang="de-DE" dirty="0" smtClean="0">
              <a:solidFill>
                <a:srgbClr val="923222"/>
              </a:solidFill>
              <a:ea typeface="ＭＳ Ｐゴシック"/>
              <a:cs typeface="ＭＳ Ｐゴシック"/>
            </a:endParaRPr>
          </a:p>
        </p:txBody>
      </p:sp>
      <p:sp>
        <p:nvSpPr>
          <p:cNvPr id="24580" name="Right Arrow 7"/>
          <p:cNvSpPr>
            <a:spLocks noChangeArrowheads="1"/>
          </p:cNvSpPr>
          <p:nvPr/>
        </p:nvSpPr>
        <p:spPr bwMode="auto">
          <a:xfrm>
            <a:off x="2921000" y="1042988"/>
            <a:ext cx="600075" cy="323850"/>
          </a:xfrm>
          <a:prstGeom prst="rightArrow">
            <a:avLst>
              <a:gd name="adj1" fmla="val 50000"/>
              <a:gd name="adj2" fmla="val 50004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4581" name="TextBox 10"/>
          <p:cNvSpPr txBox="1">
            <a:spLocks noChangeArrowheads="1"/>
          </p:cNvSpPr>
          <p:nvPr/>
        </p:nvSpPr>
        <p:spPr bwMode="auto">
          <a:xfrm>
            <a:off x="3787775" y="965200"/>
            <a:ext cx="172085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700" b="1">
              <a:solidFill>
                <a:srgbClr val="000000"/>
              </a:solidFill>
              <a:cs typeface="Arial" charset="0"/>
            </a:endParaRPr>
          </a:p>
          <a:p>
            <a:r>
              <a:rPr lang="en-US" sz="1600" b="1">
                <a:solidFill>
                  <a:srgbClr val="000000"/>
                </a:solidFill>
                <a:cs typeface="Arial" charset="0"/>
              </a:rPr>
              <a:t>Dose Response</a:t>
            </a:r>
          </a:p>
          <a:p>
            <a:endParaRPr lang="en-US" sz="7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2" name="TextBox 11"/>
          <p:cNvSpPr txBox="1">
            <a:spLocks noChangeArrowheads="1"/>
          </p:cNvSpPr>
          <p:nvPr/>
        </p:nvSpPr>
        <p:spPr bwMode="auto">
          <a:xfrm>
            <a:off x="6235700" y="941388"/>
            <a:ext cx="29352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rgbClr val="000000"/>
                </a:solidFill>
                <a:cs typeface="Arial" charset="0"/>
              </a:rPr>
              <a:t>Phase III Survival Prediction</a:t>
            </a:r>
          </a:p>
          <a:p>
            <a:pPr algn="ctr"/>
            <a:r>
              <a:rPr lang="en-US" sz="1600" b="1">
                <a:solidFill>
                  <a:srgbClr val="000000"/>
                </a:solidFill>
                <a:cs typeface="Arial" charset="0"/>
              </a:rPr>
              <a:t>Go/No-Go Decision Making</a:t>
            </a:r>
          </a:p>
        </p:txBody>
      </p:sp>
      <p:sp>
        <p:nvSpPr>
          <p:cNvPr id="24583" name="TextBox 18"/>
          <p:cNvSpPr txBox="1">
            <a:spLocks noChangeArrowheads="1"/>
          </p:cNvSpPr>
          <p:nvPr/>
        </p:nvSpPr>
        <p:spPr bwMode="auto">
          <a:xfrm>
            <a:off x="252413" y="842963"/>
            <a:ext cx="24257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en-US" sz="700" b="1">
              <a:solidFill>
                <a:srgbClr val="000000"/>
              </a:solidFill>
              <a:cs typeface="Arial" charset="0"/>
            </a:endParaRPr>
          </a:p>
          <a:p>
            <a:pPr algn="ctr"/>
            <a:r>
              <a:rPr lang="en-US" sz="1600" b="1">
                <a:solidFill>
                  <a:srgbClr val="000000"/>
                </a:solidFill>
                <a:cs typeface="Arial" charset="0"/>
              </a:rPr>
              <a:t>Response Criteria for</a:t>
            </a:r>
          </a:p>
          <a:p>
            <a:pPr algn="ctr"/>
            <a:r>
              <a:rPr lang="en-US" sz="1600" b="1">
                <a:solidFill>
                  <a:srgbClr val="000000"/>
                </a:solidFill>
                <a:cs typeface="Arial" charset="0"/>
              </a:rPr>
              <a:t>Solid Tumors (RECIST)</a:t>
            </a:r>
          </a:p>
          <a:p>
            <a:pPr algn="ctr"/>
            <a:endParaRPr lang="en-US" sz="7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4584" name="Group 6"/>
          <p:cNvGrpSpPr>
            <a:grpSpLocks/>
          </p:cNvGrpSpPr>
          <p:nvPr/>
        </p:nvGrpSpPr>
        <p:grpSpPr bwMode="auto">
          <a:xfrm>
            <a:off x="6608763" y="1477963"/>
            <a:ext cx="2373312" cy="2009775"/>
            <a:chOff x="6284268" y="1478007"/>
            <a:chExt cx="2373598" cy="2009731"/>
          </a:xfrm>
        </p:grpSpPr>
        <p:sp>
          <p:nvSpPr>
            <p:cNvPr id="24597" name="Rectangle 33"/>
            <p:cNvSpPr>
              <a:spLocks noChangeArrowheads="1"/>
            </p:cNvSpPr>
            <p:nvPr/>
          </p:nvSpPr>
          <p:spPr bwMode="auto">
            <a:xfrm>
              <a:off x="6284268" y="1519238"/>
              <a:ext cx="2373598" cy="19685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6592280" y="1519281"/>
              <a:ext cx="327064" cy="1870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/>
            </a:p>
          </p:txBody>
        </p:sp>
        <p:pic>
          <p:nvPicPr>
            <p:cNvPr id="24599" name="Picture 2"/>
            <p:cNvPicPr>
              <a:picLocks noChangeAspect="1" noChangeArrowheads="1"/>
            </p:cNvPicPr>
            <p:nvPr/>
          </p:nvPicPr>
          <p:blipFill>
            <a:blip r:embed="rId4"/>
            <a:srcRect l="14867" r="282"/>
            <a:stretch>
              <a:fillRect/>
            </a:stretch>
          </p:blipFill>
          <p:spPr bwMode="auto">
            <a:xfrm>
              <a:off x="6857944" y="1599727"/>
              <a:ext cx="1568425" cy="1618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600" name="TextBox 27"/>
            <p:cNvSpPr txBox="1">
              <a:spLocks noChangeArrowheads="1"/>
            </p:cNvSpPr>
            <p:nvPr/>
          </p:nvSpPr>
          <p:spPr bwMode="auto">
            <a:xfrm>
              <a:off x="6562030" y="1478007"/>
              <a:ext cx="29591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>
                  <a:cs typeface="Arial" charset="0"/>
                </a:rPr>
                <a:t>100</a:t>
              </a:r>
            </a:p>
          </p:txBody>
        </p:sp>
        <p:sp>
          <p:nvSpPr>
            <p:cNvPr id="24601" name="TextBox 28"/>
            <p:cNvSpPr txBox="1">
              <a:spLocks noChangeArrowheads="1"/>
            </p:cNvSpPr>
            <p:nvPr/>
          </p:nvSpPr>
          <p:spPr bwMode="auto">
            <a:xfrm>
              <a:off x="6688027" y="1738755"/>
              <a:ext cx="16991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>
                  <a:cs typeface="Arial" charset="0"/>
                </a:rPr>
                <a:t>80</a:t>
              </a:r>
            </a:p>
          </p:txBody>
        </p:sp>
        <p:sp>
          <p:nvSpPr>
            <p:cNvPr id="24602" name="TextBox 29"/>
            <p:cNvSpPr txBox="1">
              <a:spLocks noChangeArrowheads="1"/>
            </p:cNvSpPr>
            <p:nvPr/>
          </p:nvSpPr>
          <p:spPr bwMode="auto">
            <a:xfrm>
              <a:off x="6688027" y="1997002"/>
              <a:ext cx="16991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>
                  <a:cs typeface="Arial" charset="0"/>
                </a:rPr>
                <a:t>60</a:t>
              </a:r>
            </a:p>
          </p:txBody>
        </p:sp>
        <p:sp>
          <p:nvSpPr>
            <p:cNvPr id="24603" name="TextBox 30"/>
            <p:cNvSpPr txBox="1">
              <a:spLocks noChangeArrowheads="1"/>
            </p:cNvSpPr>
            <p:nvPr/>
          </p:nvSpPr>
          <p:spPr bwMode="auto">
            <a:xfrm>
              <a:off x="6688027" y="2249229"/>
              <a:ext cx="16991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>
                  <a:cs typeface="Arial" charset="0"/>
                </a:rPr>
                <a:t>40</a:t>
              </a:r>
            </a:p>
          </p:txBody>
        </p:sp>
        <p:sp>
          <p:nvSpPr>
            <p:cNvPr id="24604" name="TextBox 31"/>
            <p:cNvSpPr txBox="1">
              <a:spLocks noChangeArrowheads="1"/>
            </p:cNvSpPr>
            <p:nvPr/>
          </p:nvSpPr>
          <p:spPr bwMode="auto">
            <a:xfrm>
              <a:off x="6688027" y="2512403"/>
              <a:ext cx="16991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>
                  <a:cs typeface="Arial" charset="0"/>
                </a:rPr>
                <a:t>20</a:t>
              </a:r>
            </a:p>
          </p:txBody>
        </p:sp>
        <p:sp>
          <p:nvSpPr>
            <p:cNvPr id="24605" name="TextBox 32"/>
            <p:cNvSpPr txBox="1">
              <a:spLocks noChangeArrowheads="1"/>
            </p:cNvSpPr>
            <p:nvPr/>
          </p:nvSpPr>
          <p:spPr bwMode="auto">
            <a:xfrm>
              <a:off x="6772985" y="2783593"/>
              <a:ext cx="8496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>
                  <a:cs typeface="Arial" charset="0"/>
                </a:rPr>
                <a:t>0</a:t>
              </a:r>
            </a:p>
          </p:txBody>
        </p:sp>
        <p:sp>
          <p:nvSpPr>
            <p:cNvPr id="24606" name="TextBox 26"/>
            <p:cNvSpPr txBox="1">
              <a:spLocks noChangeArrowheads="1"/>
            </p:cNvSpPr>
            <p:nvPr/>
          </p:nvSpPr>
          <p:spPr bwMode="auto">
            <a:xfrm rot="-5400000">
              <a:off x="5706194" y="2265754"/>
              <a:ext cx="1595961" cy="27776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>
                  <a:cs typeface="Arial" charset="0"/>
                </a:rPr>
                <a:t>Overall Survival (%)</a:t>
              </a:r>
            </a:p>
          </p:txBody>
        </p:sp>
        <p:sp>
          <p:nvSpPr>
            <p:cNvPr id="24607" name="TextBox 22"/>
            <p:cNvSpPr txBox="1">
              <a:spLocks noChangeArrowheads="1"/>
            </p:cNvSpPr>
            <p:nvPr/>
          </p:nvSpPr>
          <p:spPr bwMode="auto">
            <a:xfrm>
              <a:off x="6642142" y="2993534"/>
              <a:ext cx="1998767" cy="46166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>
                  <a:cs typeface="Arial" charset="0"/>
                </a:rPr>
                <a:t>0     10     20     30    40</a:t>
              </a:r>
            </a:p>
            <a:p>
              <a:pPr algn="ctr"/>
              <a:r>
                <a:rPr lang="en-US" sz="1200">
                  <a:cs typeface="Arial" charset="0"/>
                </a:rPr>
                <a:t>Time (months)</a:t>
              </a:r>
            </a:p>
          </p:txBody>
        </p:sp>
      </p:grpSp>
      <p:grpSp>
        <p:nvGrpSpPr>
          <p:cNvPr id="24585" name="Group 8"/>
          <p:cNvGrpSpPr>
            <a:grpSpLocks/>
          </p:cNvGrpSpPr>
          <p:nvPr/>
        </p:nvGrpSpPr>
        <p:grpSpPr bwMode="auto">
          <a:xfrm>
            <a:off x="3284538" y="1560513"/>
            <a:ext cx="2781300" cy="1890712"/>
            <a:chOff x="3168650" y="1596165"/>
            <a:chExt cx="2781300" cy="1889462"/>
          </a:xfrm>
        </p:grpSpPr>
        <p:grpSp>
          <p:nvGrpSpPr>
            <p:cNvPr id="24587" name="Group 6"/>
            <p:cNvGrpSpPr>
              <a:grpSpLocks/>
            </p:cNvGrpSpPr>
            <p:nvPr/>
          </p:nvGrpSpPr>
          <p:grpSpPr bwMode="auto">
            <a:xfrm>
              <a:off x="3168650" y="1596165"/>
              <a:ext cx="2781300" cy="1889462"/>
              <a:chOff x="3169086" y="1596513"/>
              <a:chExt cx="2780778" cy="1889074"/>
            </a:xfrm>
          </p:grpSpPr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3181784" y="1598099"/>
                <a:ext cx="2768080" cy="18874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  <p:grpSp>
            <p:nvGrpSpPr>
              <p:cNvPr id="24594" name="Group 5"/>
              <p:cNvGrpSpPr>
                <a:grpSpLocks/>
              </p:cNvGrpSpPr>
              <p:nvPr/>
            </p:nvGrpSpPr>
            <p:grpSpPr bwMode="auto">
              <a:xfrm>
                <a:off x="3169086" y="1596513"/>
                <a:ext cx="2780778" cy="1877956"/>
                <a:chOff x="3168230" y="1597263"/>
                <a:chExt cx="2970570" cy="2076907"/>
              </a:xfrm>
            </p:grpSpPr>
            <p:pic>
              <p:nvPicPr>
                <p:cNvPr id="24595" name="Picture 7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 l="10161" t="17422" b="3497"/>
                <a:stretch>
                  <a:fillRect/>
                </a:stretch>
              </p:blipFill>
              <p:spPr bwMode="auto">
                <a:xfrm>
                  <a:off x="3780317" y="1597263"/>
                  <a:ext cx="2358483" cy="17762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4596" name="Picture 9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 r="20918"/>
                <a:stretch>
                  <a:fillRect/>
                </a:stretch>
              </p:blipFill>
              <p:spPr bwMode="auto">
                <a:xfrm>
                  <a:off x="3168230" y="1601615"/>
                  <a:ext cx="425885" cy="20725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sp>
          <p:nvSpPr>
            <p:cNvPr id="24588" name="TextBox 2"/>
            <p:cNvSpPr txBox="1">
              <a:spLocks noChangeArrowheads="1"/>
            </p:cNvSpPr>
            <p:nvPr/>
          </p:nvSpPr>
          <p:spPr bwMode="auto">
            <a:xfrm rot="-5400000">
              <a:off x="2614162" y="2371633"/>
              <a:ext cx="1516441" cy="3693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>
                  <a:cs typeface="Arial" charset="0"/>
                </a:rPr>
                <a:t>Target Lesion (%)</a:t>
              </a:r>
            </a:p>
            <a:p>
              <a:pPr algn="ctr"/>
              <a:r>
                <a:rPr lang="en-US" sz="1200">
                  <a:cs typeface="Arial" charset="0"/>
                </a:rPr>
                <a:t>Change from Baseline</a:t>
              </a:r>
            </a:p>
          </p:txBody>
        </p:sp>
        <p:sp>
          <p:nvSpPr>
            <p:cNvPr id="24589" name="TextBox 36"/>
            <p:cNvSpPr txBox="1">
              <a:spLocks noChangeArrowheads="1"/>
            </p:cNvSpPr>
            <p:nvPr/>
          </p:nvSpPr>
          <p:spPr bwMode="auto">
            <a:xfrm>
              <a:off x="3650936" y="2558433"/>
              <a:ext cx="8496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>
                  <a:cs typeface="Arial" charset="0"/>
                </a:rPr>
                <a:t>0</a:t>
              </a:r>
            </a:p>
          </p:txBody>
        </p:sp>
        <p:sp>
          <p:nvSpPr>
            <p:cNvPr id="24590" name="TextBox 37"/>
            <p:cNvSpPr txBox="1">
              <a:spLocks noChangeArrowheads="1"/>
            </p:cNvSpPr>
            <p:nvPr/>
          </p:nvSpPr>
          <p:spPr bwMode="auto">
            <a:xfrm>
              <a:off x="3565978" y="2099454"/>
              <a:ext cx="169918" cy="2428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>
                  <a:cs typeface="Arial" charset="0"/>
                </a:rPr>
                <a:t>25</a:t>
              </a:r>
            </a:p>
          </p:txBody>
        </p:sp>
        <p:sp>
          <p:nvSpPr>
            <p:cNvPr id="24591" name="TextBox 38"/>
            <p:cNvSpPr txBox="1">
              <a:spLocks noChangeArrowheads="1"/>
            </p:cNvSpPr>
            <p:nvPr/>
          </p:nvSpPr>
          <p:spPr bwMode="auto">
            <a:xfrm>
              <a:off x="3565978" y="1599727"/>
              <a:ext cx="169918" cy="2428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>
                  <a:cs typeface="Arial" charset="0"/>
                </a:rPr>
                <a:t>50</a:t>
              </a:r>
            </a:p>
          </p:txBody>
        </p:sp>
        <p:sp>
          <p:nvSpPr>
            <p:cNvPr id="24592" name="TextBox 39"/>
            <p:cNvSpPr txBox="1">
              <a:spLocks noChangeArrowheads="1"/>
            </p:cNvSpPr>
            <p:nvPr/>
          </p:nvSpPr>
          <p:spPr bwMode="auto">
            <a:xfrm>
              <a:off x="3626535" y="3017806"/>
              <a:ext cx="1998767" cy="46166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>
                  <a:cs typeface="Arial" charset="0"/>
                </a:rPr>
                <a:t>0     100      200     300</a:t>
              </a:r>
            </a:p>
            <a:p>
              <a:pPr algn="ctr"/>
              <a:r>
                <a:rPr lang="en-US" sz="1200">
                  <a:cs typeface="Arial" charset="0"/>
                </a:rPr>
                <a:t>Time (days)</a:t>
              </a:r>
            </a:p>
          </p:txBody>
        </p:sp>
      </p:grpSp>
      <p:pic>
        <p:nvPicPr>
          <p:cNvPr id="24586" name="Picture 4" descr="  Fig. 3A 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1938" y="1600200"/>
            <a:ext cx="2473325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539750" y="614363"/>
            <a:ext cx="8575675" cy="498475"/>
          </a:xfrm>
        </p:spPr>
        <p:txBody>
          <a:bodyPr/>
          <a:lstStyle/>
          <a:p>
            <a:r>
              <a:rPr lang="en-US" b="1" smtClean="0">
                <a:ea typeface="ＭＳ Ｐゴシック"/>
                <a:cs typeface="ＭＳ Ｐゴシック"/>
              </a:rPr>
              <a:t>Background:  </a:t>
            </a:r>
            <a:r>
              <a:rPr lang="en-US" smtClean="0">
                <a:ea typeface="ＭＳ Ｐゴシック"/>
                <a:cs typeface="ＭＳ Ｐゴシック"/>
              </a:rPr>
              <a:t>The RAD001C2240 trial with no 5mg arm contains information about the 5mg response.</a:t>
            </a:r>
            <a:endParaRPr lang="en-US" b="1" smtClean="0">
              <a:ea typeface="ＭＳ Ｐゴシック"/>
              <a:cs typeface="ＭＳ Ｐゴシック"/>
            </a:endParaRP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xfrm>
            <a:off x="527050" y="1346200"/>
            <a:ext cx="4508500" cy="49403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1800" smtClean="0">
                <a:ea typeface="ＭＳ Ｐゴシック"/>
                <a:cs typeface="ＭＳ Ｐゴシック"/>
              </a:rPr>
              <a:t>Many patients (N=98) were dose- reduced from 10mg to 5mg due to adverse events</a:t>
            </a:r>
          </a:p>
          <a:p>
            <a:pPr>
              <a:spcBef>
                <a:spcPts val="1200"/>
              </a:spcBef>
            </a:pPr>
            <a:r>
              <a:rPr lang="en-US" sz="1800" b="1" smtClean="0">
                <a:solidFill>
                  <a:srgbClr val="00B050"/>
                </a:solidFill>
                <a:ea typeface="ＭＳ Ｐゴシック"/>
                <a:cs typeface="ＭＳ Ｐゴシック"/>
              </a:rPr>
              <a:t>Is 10mg superior to 5mg?  Should patients who are dose-reduced to 5mg be re-challenged with 10mg?</a:t>
            </a:r>
          </a:p>
          <a:p>
            <a:pPr>
              <a:spcBef>
                <a:spcPts val="1200"/>
              </a:spcBef>
            </a:pPr>
            <a:r>
              <a:rPr lang="en-US" sz="1800" smtClean="0">
                <a:ea typeface="ＭＳ Ｐゴシック"/>
                <a:cs typeface="ＭＳ Ｐゴシック"/>
              </a:rPr>
              <a:t>Standard statistical tools cannot answer these questions because there was no prospective 5mg arm in the trial. </a:t>
            </a:r>
          </a:p>
          <a:p>
            <a:pPr>
              <a:spcBef>
                <a:spcPts val="1200"/>
              </a:spcBef>
            </a:pPr>
            <a:r>
              <a:rPr lang="en-US" sz="1800" smtClean="0">
                <a:ea typeface="ＭＳ Ｐゴシック"/>
                <a:cs typeface="ＭＳ Ｐゴシック"/>
              </a:rPr>
              <a:t>Model-based tools can address these questions by relating the daily dosing history to tumor response over time.</a:t>
            </a:r>
          </a:p>
          <a:p>
            <a:endParaRPr lang="en-US" sz="1800" smtClean="0">
              <a:ea typeface="ＭＳ Ｐゴシック"/>
              <a:cs typeface="ＭＳ Ｐゴシック"/>
            </a:endParaRPr>
          </a:p>
        </p:txBody>
      </p:sp>
      <p:sp>
        <p:nvSpPr>
          <p:cNvPr id="34819" name="TextBox 8"/>
          <p:cNvSpPr txBox="1">
            <a:spLocks noChangeArrowheads="1"/>
          </p:cNvSpPr>
          <p:nvPr/>
        </p:nvSpPr>
        <p:spPr bwMode="auto">
          <a:xfrm>
            <a:off x="5683250" y="5259388"/>
            <a:ext cx="3268663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1"/>
              <a:t>Observed solid tumor data from an individual patient: In this patient, target lesions appear to shrink under 10mg, but grow under 5mg.</a:t>
            </a:r>
          </a:p>
        </p:txBody>
      </p:sp>
      <p:grpSp>
        <p:nvGrpSpPr>
          <p:cNvPr id="34820" name="Group 1"/>
          <p:cNvGrpSpPr>
            <a:grpSpLocks/>
          </p:cNvGrpSpPr>
          <p:nvPr/>
        </p:nvGrpSpPr>
        <p:grpSpPr bwMode="auto">
          <a:xfrm>
            <a:off x="5035550" y="1671638"/>
            <a:ext cx="4079875" cy="3576637"/>
            <a:chOff x="5035550" y="1671638"/>
            <a:chExt cx="4079875" cy="3576637"/>
          </a:xfrm>
        </p:grpSpPr>
        <p:pic>
          <p:nvPicPr>
            <p:cNvPr id="34824" name="Picture 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035550" y="1709738"/>
              <a:ext cx="4079875" cy="3538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825" name="TextBox 1"/>
            <p:cNvSpPr txBox="1">
              <a:spLocks noChangeArrowheads="1"/>
            </p:cNvSpPr>
            <p:nvPr/>
          </p:nvSpPr>
          <p:spPr bwMode="auto">
            <a:xfrm>
              <a:off x="5834063" y="1671638"/>
              <a:ext cx="6318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10mg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8321675" y="1709738"/>
              <a:ext cx="630238" cy="1465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75488" y="1979613"/>
              <a:ext cx="541337" cy="463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828" name="TextBox 10"/>
            <p:cNvSpPr txBox="1">
              <a:spLocks noChangeArrowheads="1"/>
            </p:cNvSpPr>
            <p:nvPr/>
          </p:nvSpPr>
          <p:spPr bwMode="auto">
            <a:xfrm>
              <a:off x="7075488" y="2193925"/>
              <a:ext cx="531812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5mg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6418263" y="2524125"/>
              <a:ext cx="1854200" cy="428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Dose reduction due to an adverse event</a:t>
              </a:r>
            </a:p>
          </p:txBody>
        </p:sp>
      </p:grpSp>
      <p:sp>
        <p:nvSpPr>
          <p:cNvPr id="34821" name="TextBox 1"/>
          <p:cNvSpPr txBox="1">
            <a:spLocks noChangeArrowheads="1"/>
          </p:cNvSpPr>
          <p:nvPr/>
        </p:nvSpPr>
        <p:spPr bwMode="auto">
          <a:xfrm>
            <a:off x="6216650" y="1358900"/>
            <a:ext cx="19415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Individual Patient</a:t>
            </a:r>
          </a:p>
        </p:txBody>
      </p:sp>
      <p:sp>
        <p:nvSpPr>
          <p:cNvPr id="34822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7943E6C-C5C8-4AB8-AEF0-86EDEBC22B0E}" type="slidenum">
              <a:rPr lang="en-US" smtClean="0">
                <a:ea typeface="ＭＳ Ｐゴシック"/>
                <a:cs typeface="ＭＳ Ｐゴシック"/>
              </a:rPr>
              <a:pPr/>
              <a:t>10</a:t>
            </a:fld>
            <a:endParaRPr lang="en-US" smtClean="0">
              <a:ea typeface="ＭＳ Ｐゴシック"/>
              <a:cs typeface="ＭＳ Ｐゴシック"/>
            </a:endParaRPr>
          </a:p>
        </p:txBody>
      </p:sp>
      <p:sp>
        <p:nvSpPr>
          <p:cNvPr id="34823" name="Footer Placeholder 4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charset="0"/>
                <a:ea typeface="ＭＳ Ｐゴシック"/>
                <a:cs typeface="ＭＳ Ｐゴシック"/>
              </a:rPr>
              <a:t>| ACoP | A. Stein | May 13, 2013 | Modeling solid tumor data 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82588" y="2279650"/>
            <a:ext cx="8286750" cy="1898650"/>
          </a:xfrm>
          <a:prstGeom prst="rect">
            <a:avLst/>
          </a:prstGeom>
          <a:solidFill>
            <a:srgbClr val="FEF7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/>
          </a:p>
        </p:txBody>
      </p:sp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ea typeface="ＭＳ Ｐゴシック"/>
                <a:cs typeface="ＭＳ Ｐゴシック"/>
              </a:rPr>
              <a:t>Methods: </a:t>
            </a:r>
            <a:r>
              <a:rPr lang="en-US" smtClean="0">
                <a:ea typeface="ＭＳ Ｐゴシック"/>
                <a:cs typeface="ＭＳ Ｐゴシック"/>
              </a:rPr>
              <a:t>model based approach for describing individual patient data.</a:t>
            </a:r>
            <a:endParaRPr lang="en-US" b="1" smtClean="0">
              <a:ea typeface="ＭＳ Ｐゴシック"/>
              <a:cs typeface="ＭＳ Ｐゴシック"/>
            </a:endParaRP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527050" y="1346200"/>
            <a:ext cx="8312150" cy="4259263"/>
          </a:xfrm>
        </p:spPr>
        <p:txBody>
          <a:bodyPr/>
          <a:lstStyle/>
          <a:p>
            <a:r>
              <a:rPr lang="en-US" smtClean="0">
                <a:ea typeface="ＭＳ Ｐゴシック"/>
                <a:cs typeface="ＭＳ Ｐゴシック"/>
              </a:rPr>
              <a:t>Modeling approaches describe the daily change in tumor size </a:t>
            </a:r>
            <a:r>
              <a:rPr lang="en-US" i="1" u="sng" smtClean="0">
                <a:ea typeface="ＭＳ Ｐゴシック"/>
                <a:cs typeface="ＭＳ Ｐゴシック"/>
              </a:rPr>
              <a:t>for each individual patient</a:t>
            </a:r>
            <a:r>
              <a:rPr lang="en-US" i="1" baseline="30000" smtClean="0">
                <a:ea typeface="ＭＳ Ｐゴシック"/>
                <a:cs typeface="ＭＳ Ｐゴシック"/>
              </a:rPr>
              <a:t>1-4</a:t>
            </a:r>
            <a:r>
              <a:rPr lang="en-US" i="1" smtClean="0">
                <a:ea typeface="ＭＳ Ｐゴシック"/>
                <a:cs typeface="ＭＳ Ｐゴシック"/>
              </a:rPr>
              <a:t>.</a:t>
            </a:r>
          </a:p>
        </p:txBody>
      </p:sp>
      <p:sp>
        <p:nvSpPr>
          <p:cNvPr id="36868" name="Content Placeholder 2"/>
          <p:cNvSpPr txBox="1">
            <a:spLocks/>
          </p:cNvSpPr>
          <p:nvPr/>
        </p:nvSpPr>
        <p:spPr bwMode="gray">
          <a:xfrm>
            <a:off x="561975" y="4437063"/>
            <a:ext cx="83947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3363" indent="-233363" eaLnBrk="0" hangingPunct="0">
              <a:lnSpc>
                <a:spcPct val="95000"/>
              </a:lnSpc>
              <a:spcBef>
                <a:spcPct val="75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en-US" dirty="0"/>
              <a:t>Using each individual’</a:t>
            </a:r>
            <a:r>
              <a:rPr lang="en-US" altLang="ja-JP" dirty="0"/>
              <a:t>s dosing history and longitudinal tumor size data, we fit all patients from the trial using a nonlinear mixed </a:t>
            </a:r>
            <a:r>
              <a:rPr lang="en-US" altLang="ja-JP" dirty="0" smtClean="0"/>
              <a:t>effect (NLME) </a:t>
            </a:r>
            <a:r>
              <a:rPr lang="en-US" altLang="ja-JP" dirty="0"/>
              <a:t>model.</a:t>
            </a:r>
            <a:endParaRPr lang="en-US" dirty="0"/>
          </a:p>
        </p:txBody>
      </p:sp>
      <p:grpSp>
        <p:nvGrpSpPr>
          <p:cNvPr id="36869" name="Group 8"/>
          <p:cNvGrpSpPr>
            <a:grpSpLocks/>
          </p:cNvGrpSpPr>
          <p:nvPr/>
        </p:nvGrpSpPr>
        <p:grpSpPr bwMode="auto">
          <a:xfrm>
            <a:off x="561975" y="2486025"/>
            <a:ext cx="7637463" cy="984250"/>
            <a:chOff x="636666" y="2587175"/>
            <a:chExt cx="7636077" cy="982672"/>
          </a:xfrm>
        </p:grpSpPr>
        <p:sp>
          <p:nvSpPr>
            <p:cNvPr id="2" name="Rectangle 1"/>
            <p:cNvSpPr/>
            <p:nvPr/>
          </p:nvSpPr>
          <p:spPr>
            <a:xfrm>
              <a:off x="636666" y="2587175"/>
              <a:ext cx="3449012" cy="9826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Tumor Size            (y</a:t>
              </a:r>
              <a:r>
                <a:rPr lang="en-US" sz="1400" dirty="0">
                  <a:solidFill>
                    <a:schemeClr val="tx1"/>
                  </a:solidFill>
                </a:rPr>
                <a:t>  </a:t>
              </a:r>
              <a:r>
                <a:rPr lang="en-US" sz="2000" dirty="0">
                  <a:solidFill>
                    <a:schemeClr val="tx1"/>
                  </a:solidFill>
                </a:rPr>
                <a:t>[cm] 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Change over Time (t [days])</a:t>
              </a:r>
            </a:p>
          </p:txBody>
        </p:sp>
        <p:sp>
          <p:nvSpPr>
            <p:cNvPr id="36882" name="TextBox 3"/>
            <p:cNvSpPr txBox="1">
              <a:spLocks noChangeArrowheads="1"/>
            </p:cNvSpPr>
            <p:nvPr/>
          </p:nvSpPr>
          <p:spPr bwMode="auto">
            <a:xfrm>
              <a:off x="4112124" y="2789888"/>
              <a:ext cx="36420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=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45969" y="2587175"/>
              <a:ext cx="1896718" cy="9826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Placebo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Growth Rate [cm/day]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61706" y="2587175"/>
              <a:ext cx="1311037" cy="9826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Drug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Effect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[cm/day]</a:t>
              </a:r>
            </a:p>
          </p:txBody>
        </p:sp>
        <p:sp>
          <p:nvSpPr>
            <p:cNvPr id="36885" name="TextBox 17"/>
            <p:cNvSpPr txBox="1">
              <a:spLocks noChangeArrowheads="1"/>
            </p:cNvSpPr>
            <p:nvPr/>
          </p:nvSpPr>
          <p:spPr bwMode="auto">
            <a:xfrm>
              <a:off x="6501597" y="2766738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–</a:t>
              </a:r>
            </a:p>
          </p:txBody>
        </p:sp>
      </p:grpSp>
      <p:grpSp>
        <p:nvGrpSpPr>
          <p:cNvPr id="36870" name="Group 6"/>
          <p:cNvGrpSpPr>
            <a:grpSpLocks/>
          </p:cNvGrpSpPr>
          <p:nvPr/>
        </p:nvGrpSpPr>
        <p:grpSpPr bwMode="auto">
          <a:xfrm>
            <a:off x="2971800" y="3509963"/>
            <a:ext cx="5403850" cy="485775"/>
            <a:chOff x="2516130" y="3330031"/>
            <a:chExt cx="5403485" cy="484816"/>
          </a:xfrm>
        </p:grpSpPr>
        <p:sp>
          <p:nvSpPr>
            <p:cNvPr id="36876" name="TextBox 9"/>
            <p:cNvSpPr txBox="1">
              <a:spLocks noChangeArrowheads="1"/>
            </p:cNvSpPr>
            <p:nvPr/>
          </p:nvSpPr>
          <p:spPr bwMode="auto">
            <a:xfrm>
              <a:off x="2516130" y="3353182"/>
              <a:ext cx="104003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dy/dt</a:t>
              </a:r>
            </a:p>
          </p:txBody>
        </p:sp>
        <p:sp>
          <p:nvSpPr>
            <p:cNvPr id="36877" name="Rectangle 4"/>
            <p:cNvSpPr>
              <a:spLocks noChangeArrowheads="1"/>
            </p:cNvSpPr>
            <p:nvPr/>
          </p:nvSpPr>
          <p:spPr bwMode="auto">
            <a:xfrm>
              <a:off x="4776188" y="3353181"/>
              <a:ext cx="45717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 r </a:t>
              </a:r>
            </a:p>
          </p:txBody>
        </p:sp>
        <p:sp>
          <p:nvSpPr>
            <p:cNvPr id="36878" name="Rectangle 5"/>
            <p:cNvSpPr>
              <a:spLocks noChangeArrowheads="1"/>
            </p:cNvSpPr>
            <p:nvPr/>
          </p:nvSpPr>
          <p:spPr bwMode="auto">
            <a:xfrm>
              <a:off x="6281794" y="3330031"/>
              <a:ext cx="163782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[Eff</a:t>
              </a:r>
              <a:r>
                <a:rPr lang="en-US" baseline="-25000"/>
                <a:t>dose(t)</a:t>
              </a:r>
              <a:r>
                <a:rPr lang="en-US"/>
                <a:t>]*y</a:t>
              </a:r>
            </a:p>
          </p:txBody>
        </p:sp>
        <p:sp>
          <p:nvSpPr>
            <p:cNvPr id="36879" name="TextBox 19"/>
            <p:cNvSpPr txBox="1">
              <a:spLocks noChangeArrowheads="1"/>
            </p:cNvSpPr>
            <p:nvPr/>
          </p:nvSpPr>
          <p:spPr bwMode="auto">
            <a:xfrm>
              <a:off x="5974625" y="3332431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–</a:t>
              </a:r>
            </a:p>
          </p:txBody>
        </p:sp>
        <p:sp>
          <p:nvSpPr>
            <p:cNvPr id="36880" name="TextBox 20"/>
            <p:cNvSpPr txBox="1">
              <a:spLocks noChangeArrowheads="1"/>
            </p:cNvSpPr>
            <p:nvPr/>
          </p:nvSpPr>
          <p:spPr bwMode="auto">
            <a:xfrm>
              <a:off x="3582420" y="3353181"/>
              <a:ext cx="36420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=</a:t>
              </a:r>
            </a:p>
          </p:txBody>
        </p:sp>
      </p:grpSp>
      <p:sp>
        <p:nvSpPr>
          <p:cNvPr id="36871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7B60FA3-21DF-4F11-BD5B-C5A558587E49}" type="slidenum">
              <a:rPr lang="en-US" smtClean="0">
                <a:ea typeface="ＭＳ Ｐゴシック"/>
                <a:cs typeface="ＭＳ Ｐゴシック"/>
              </a:rPr>
              <a:pPr/>
              <a:t>11</a:t>
            </a:fld>
            <a:endParaRPr lang="en-US" smtClean="0">
              <a:ea typeface="ＭＳ Ｐゴシック"/>
              <a:cs typeface="ＭＳ Ｐゴシック"/>
            </a:endParaRPr>
          </a:p>
        </p:txBody>
      </p:sp>
      <p:sp>
        <p:nvSpPr>
          <p:cNvPr id="36872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charset="0"/>
                <a:ea typeface="ＭＳ Ｐゴシック"/>
                <a:cs typeface="ＭＳ Ｐゴシック"/>
              </a:rPr>
              <a:t>| ACoP | A. Stein | May 13, 2013 | Modeling solid tumor data </a:t>
            </a:r>
          </a:p>
        </p:txBody>
      </p:sp>
      <p:sp>
        <p:nvSpPr>
          <p:cNvPr id="36873" name="Rectangle 2"/>
          <p:cNvSpPr>
            <a:spLocks noChangeArrowheads="1"/>
          </p:cNvSpPr>
          <p:nvPr/>
        </p:nvSpPr>
        <p:spPr bwMode="auto">
          <a:xfrm>
            <a:off x="177800" y="5764213"/>
            <a:ext cx="4940300" cy="5238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400">
                <a:cs typeface="Arial" charset="0"/>
              </a:rPr>
              <a:t>A. Stein et al., BMC Cancer, 12, 311 (2012)</a:t>
            </a:r>
          </a:p>
          <a:p>
            <a:pPr marL="342900" indent="-342900">
              <a:buFontTx/>
              <a:buAutoNum type="arabicPeriod"/>
            </a:pPr>
            <a:r>
              <a:rPr lang="en-US" sz="1400"/>
              <a:t>L. Claret et al., J. Clin. Onc. 27, 4103 (2009) </a:t>
            </a:r>
          </a:p>
        </p:txBody>
      </p:sp>
      <p:sp>
        <p:nvSpPr>
          <p:cNvPr id="36874" name="Rectangle 21"/>
          <p:cNvSpPr>
            <a:spLocks noChangeArrowheads="1"/>
          </p:cNvSpPr>
          <p:nvPr/>
        </p:nvSpPr>
        <p:spPr bwMode="auto">
          <a:xfrm>
            <a:off x="4210050" y="5773738"/>
            <a:ext cx="4587875" cy="5222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charset="0"/>
              <a:buAutoNum type="arabicPeriod" startAt="3"/>
            </a:pPr>
            <a:r>
              <a:rPr lang="en-US" sz="1400"/>
              <a:t>L. S. Tham et al., Clin. Canc. Res. 14, 4213 (2008) </a:t>
            </a:r>
          </a:p>
          <a:p>
            <a:pPr marL="342900" indent="-342900">
              <a:buFont typeface="Arial" charset="0"/>
              <a:buAutoNum type="arabicPeriod" startAt="3"/>
            </a:pPr>
            <a:r>
              <a:rPr lang="en-US" sz="1400"/>
              <a:t>S. Mu et al. ACoP Meetings Abstract (2009)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31775" y="5754688"/>
            <a:ext cx="8313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4438" y="1641475"/>
            <a:ext cx="640080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27000" y="6067425"/>
            <a:ext cx="8894763" cy="352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>
            <a:off x="539750" y="614363"/>
            <a:ext cx="8604250" cy="498475"/>
          </a:xfrm>
        </p:spPr>
        <p:txBody>
          <a:bodyPr/>
          <a:lstStyle/>
          <a:p>
            <a:r>
              <a:rPr lang="en-US" b="1" smtClean="0">
                <a:ea typeface="ＭＳ Ｐゴシック"/>
                <a:cs typeface="ＭＳ Ｐゴシック"/>
              </a:rPr>
              <a:t>Results</a:t>
            </a:r>
            <a:r>
              <a:rPr lang="en-US" smtClean="0">
                <a:ea typeface="ＭＳ Ｐゴシック"/>
                <a:cs typeface="ＭＳ Ｐゴシック"/>
              </a:rPr>
              <a:t>: The model well describes representative patient data. 10mg was more effective than 5mg. </a:t>
            </a:r>
          </a:p>
        </p:txBody>
      </p:sp>
      <p:sp>
        <p:nvSpPr>
          <p:cNvPr id="39942" name="TextBox 16"/>
          <p:cNvSpPr txBox="1">
            <a:spLocks noChangeArrowheads="1"/>
          </p:cNvSpPr>
          <p:nvPr/>
        </p:nvSpPr>
        <p:spPr bwMode="auto">
          <a:xfrm>
            <a:off x="161925" y="1965325"/>
            <a:ext cx="2859088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1800"/>
              <a:t>Placebo patients that cross over to Everolimus</a:t>
            </a:r>
          </a:p>
        </p:txBody>
      </p:sp>
      <p:sp>
        <p:nvSpPr>
          <p:cNvPr id="39943" name="TextBox 18"/>
          <p:cNvSpPr txBox="1">
            <a:spLocks noChangeArrowheads="1"/>
          </p:cNvSpPr>
          <p:nvPr/>
        </p:nvSpPr>
        <p:spPr bwMode="auto">
          <a:xfrm>
            <a:off x="161925" y="3444875"/>
            <a:ext cx="2600325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1800"/>
              <a:t>Patients on 10mg </a:t>
            </a:r>
          </a:p>
        </p:txBody>
      </p:sp>
      <p:sp>
        <p:nvSpPr>
          <p:cNvPr id="39944" name="TextBox 17"/>
          <p:cNvSpPr txBox="1">
            <a:spLocks noChangeArrowheads="1"/>
          </p:cNvSpPr>
          <p:nvPr/>
        </p:nvSpPr>
        <p:spPr bwMode="auto">
          <a:xfrm>
            <a:off x="161925" y="4864100"/>
            <a:ext cx="2859088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1800"/>
              <a:t>Patients reduced from 10mg to 5mg</a:t>
            </a:r>
          </a:p>
        </p:txBody>
      </p:sp>
      <p:grpSp>
        <p:nvGrpSpPr>
          <p:cNvPr id="37895" name="Group 11"/>
          <p:cNvGrpSpPr>
            <a:grpSpLocks/>
          </p:cNvGrpSpPr>
          <p:nvPr/>
        </p:nvGrpSpPr>
        <p:grpSpPr bwMode="auto">
          <a:xfrm>
            <a:off x="660400" y="1244600"/>
            <a:ext cx="7726363" cy="339725"/>
            <a:chOff x="114968" y="1244910"/>
            <a:chExt cx="5008876" cy="341011"/>
          </a:xfrm>
        </p:grpSpPr>
        <p:sp>
          <p:nvSpPr>
            <p:cNvPr id="37904" name="TextBox 5"/>
            <p:cNvSpPr txBox="1">
              <a:spLocks noChangeArrowheads="1"/>
            </p:cNvSpPr>
            <p:nvPr/>
          </p:nvSpPr>
          <p:spPr bwMode="auto">
            <a:xfrm>
              <a:off x="114968" y="1244910"/>
              <a:ext cx="60692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 b="1"/>
                <a:t>KEY</a:t>
              </a:r>
              <a:endParaRPr lang="en-US" sz="1600"/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3018202" y="1334147"/>
              <a:ext cx="265521" cy="164132"/>
            </a:xfrm>
            <a:prstGeom prst="rect">
              <a:avLst/>
            </a:prstGeom>
            <a:solidFill>
              <a:srgbClr val="E6FFE6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 bwMode="auto">
            <a:xfrm>
              <a:off x="3731403" y="1413822"/>
              <a:ext cx="394165" cy="0"/>
            </a:xfrm>
            <a:prstGeom prst="line">
              <a:avLst/>
            </a:prstGeom>
            <a:ln w="28575">
              <a:solidFill>
                <a:srgbClr val="66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07" name="Rectangle 1"/>
            <p:cNvSpPr>
              <a:spLocks noChangeArrowheads="1"/>
            </p:cNvSpPr>
            <p:nvPr/>
          </p:nvSpPr>
          <p:spPr bwMode="auto">
            <a:xfrm>
              <a:off x="780689" y="1244910"/>
              <a:ext cx="2078804" cy="3394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Sum of Longest Diameters (SLD)</a:t>
              </a:r>
            </a:p>
          </p:txBody>
        </p:sp>
        <p:sp>
          <p:nvSpPr>
            <p:cNvPr id="37908" name="Rectangle 5"/>
            <p:cNvSpPr>
              <a:spLocks noChangeArrowheads="1"/>
            </p:cNvSpPr>
            <p:nvPr/>
          </p:nvSpPr>
          <p:spPr bwMode="auto">
            <a:xfrm>
              <a:off x="3244384" y="1246511"/>
              <a:ext cx="468494" cy="3394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/>
                <a:t>Dose </a:t>
              </a:r>
            </a:p>
          </p:txBody>
        </p:sp>
        <p:sp>
          <p:nvSpPr>
            <p:cNvPr id="37909" name="Rectangle 8"/>
            <p:cNvSpPr>
              <a:spLocks noChangeArrowheads="1"/>
            </p:cNvSpPr>
            <p:nvPr/>
          </p:nvSpPr>
          <p:spPr bwMode="auto">
            <a:xfrm>
              <a:off x="4105747" y="1246511"/>
              <a:ext cx="960396" cy="338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Model fit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6289" y="1244910"/>
              <a:ext cx="4997555" cy="34101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4" name="Oval 3"/>
          <p:cNvSpPr/>
          <p:nvPr/>
        </p:nvSpPr>
        <p:spPr bwMode="auto">
          <a:xfrm>
            <a:off x="1658938" y="1362075"/>
            <a:ext cx="85725" cy="85725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947" name="TextBox 14"/>
          <p:cNvSpPr txBox="1">
            <a:spLocks noChangeArrowheads="1"/>
          </p:cNvSpPr>
          <p:nvPr/>
        </p:nvSpPr>
        <p:spPr bwMode="auto">
          <a:xfrm>
            <a:off x="7991475" y="1739900"/>
            <a:ext cx="519113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000" b="1">
                <a:solidFill>
                  <a:srgbClr val="009900"/>
                </a:solidFill>
              </a:rPr>
              <a:t>10mg</a:t>
            </a:r>
          </a:p>
          <a:p>
            <a:pPr algn="r"/>
            <a:r>
              <a:rPr lang="en-US" sz="1000" b="1">
                <a:solidFill>
                  <a:srgbClr val="009900"/>
                </a:solidFill>
              </a:rPr>
              <a:t>5mg</a:t>
            </a:r>
          </a:p>
          <a:p>
            <a:pPr algn="r"/>
            <a:r>
              <a:rPr lang="en-US" sz="1000" b="1">
                <a:solidFill>
                  <a:srgbClr val="009900"/>
                </a:solidFill>
              </a:rPr>
              <a:t>0mg</a:t>
            </a:r>
          </a:p>
        </p:txBody>
      </p:sp>
      <p:pic>
        <p:nvPicPr>
          <p:cNvPr id="39948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6663" y="3098800"/>
            <a:ext cx="6400800" cy="16192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39951" name="TextBox 14"/>
          <p:cNvSpPr txBox="1">
            <a:spLocks noChangeArrowheads="1"/>
          </p:cNvSpPr>
          <p:nvPr/>
        </p:nvSpPr>
        <p:spPr bwMode="auto">
          <a:xfrm>
            <a:off x="8245475" y="3194050"/>
            <a:ext cx="51752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000" b="1">
                <a:solidFill>
                  <a:srgbClr val="009900"/>
                </a:solidFill>
              </a:rPr>
              <a:t>10mg</a:t>
            </a:r>
          </a:p>
          <a:p>
            <a:pPr algn="r"/>
            <a:r>
              <a:rPr lang="en-US" sz="1000" b="1">
                <a:solidFill>
                  <a:srgbClr val="009900"/>
                </a:solidFill>
              </a:rPr>
              <a:t>5mg</a:t>
            </a:r>
          </a:p>
          <a:p>
            <a:pPr algn="r"/>
            <a:r>
              <a:rPr lang="en-US" sz="1000" b="1">
                <a:solidFill>
                  <a:srgbClr val="009900"/>
                </a:solidFill>
              </a:rPr>
              <a:t>0mg</a:t>
            </a:r>
          </a:p>
        </p:txBody>
      </p:sp>
      <p:sp>
        <p:nvSpPr>
          <p:cNvPr id="3790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28B9EC-26DA-4788-9817-B320E0DFAD51}" type="slidenum">
              <a:rPr lang="en-US" smtClean="0">
                <a:ea typeface="ＭＳ Ｐゴシック"/>
                <a:cs typeface="ＭＳ Ｐゴシック"/>
              </a:rPr>
              <a:pPr/>
              <a:t>12</a:t>
            </a:fld>
            <a:endParaRPr lang="en-US" smtClean="0">
              <a:ea typeface="ＭＳ Ｐゴシック"/>
              <a:cs typeface="ＭＳ Ｐゴシック"/>
            </a:endParaRPr>
          </a:p>
        </p:txBody>
      </p:sp>
      <p:sp>
        <p:nvSpPr>
          <p:cNvPr id="37901" name="Footer Placeholder 7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charset="0"/>
                <a:ea typeface="ＭＳ Ｐゴシック"/>
                <a:cs typeface="ＭＳ Ｐゴシック"/>
              </a:rPr>
              <a:t>| ACoP | A. Stein | May 13, 2013 | Modeling solid tumor data </a:t>
            </a:r>
          </a:p>
        </p:txBody>
      </p:sp>
      <p:pic>
        <p:nvPicPr>
          <p:cNvPr id="29" name="Picture 2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7775" y="4519613"/>
            <a:ext cx="6400800" cy="16192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30" name="TextBox 14"/>
          <p:cNvSpPr txBox="1">
            <a:spLocks noChangeArrowheads="1"/>
          </p:cNvSpPr>
          <p:nvPr/>
        </p:nvSpPr>
        <p:spPr bwMode="auto">
          <a:xfrm>
            <a:off x="7991475" y="4705350"/>
            <a:ext cx="519113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000" b="1">
                <a:solidFill>
                  <a:srgbClr val="009900"/>
                </a:solidFill>
              </a:rPr>
              <a:t>10mg</a:t>
            </a:r>
          </a:p>
          <a:p>
            <a:pPr algn="r"/>
            <a:r>
              <a:rPr lang="en-US" sz="1000" b="1">
                <a:solidFill>
                  <a:srgbClr val="009900"/>
                </a:solidFill>
              </a:rPr>
              <a:t>5mg</a:t>
            </a:r>
          </a:p>
          <a:p>
            <a:pPr algn="r"/>
            <a:r>
              <a:rPr lang="en-US" sz="1000" b="1">
                <a:solidFill>
                  <a:srgbClr val="009900"/>
                </a:solidFill>
              </a:rPr>
              <a:t>0mg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2" grpId="0"/>
      <p:bldP spid="39943" grpId="0"/>
      <p:bldP spid="39944" grpId="0"/>
      <p:bldP spid="39947" grpId="0"/>
      <p:bldP spid="39951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ask1d_PredVsObs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8363" y="1665288"/>
            <a:ext cx="4465637" cy="243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Task1d_EtaShrink.eps"/>
          <p:cNvPicPr>
            <a:picLocks noChangeAspect="1"/>
          </p:cNvPicPr>
          <p:nvPr/>
        </p:nvPicPr>
        <p:blipFill>
          <a:blip r:embed="rId3"/>
          <a:srcRect r="31689"/>
          <a:stretch>
            <a:fillRect/>
          </a:stretch>
        </p:blipFill>
        <p:spPr bwMode="auto">
          <a:xfrm>
            <a:off x="4470400" y="4318000"/>
            <a:ext cx="4572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ask1d_VPC_RAD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4700" y="4349750"/>
            <a:ext cx="3530600" cy="2400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9" name="Picture 18" descr="Task1d_WRES.eps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100" y="1811338"/>
            <a:ext cx="427990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a typeface="ＭＳ Ｐゴシック"/>
                <a:cs typeface="ＭＳ Ｐゴシック"/>
              </a:rPr>
              <a:t>Validation: </a:t>
            </a:r>
            <a:r>
              <a:rPr lang="en-US" dirty="0" smtClean="0">
                <a:ea typeface="ＭＳ Ｐゴシック"/>
                <a:cs typeface="ＭＳ Ｐゴシック"/>
              </a:rPr>
              <a:t>Standard PKPD diagnostics can be used for model validation.</a:t>
            </a:r>
            <a:endParaRPr lang="en-US" b="1" dirty="0" smtClean="0">
              <a:ea typeface="ＭＳ Ｐゴシック"/>
              <a:cs typeface="ＭＳ Ｐゴシック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3891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35AC713-05A2-4BC2-962F-4D3D206BE8A1}" type="slidenum">
              <a:rPr lang="en-US" smtClean="0">
                <a:ea typeface="ＭＳ Ｐゴシック"/>
              </a:rPr>
              <a:pPr/>
              <a:t>13</a:t>
            </a:fld>
            <a:endParaRPr lang="en-US" smtClean="0">
              <a:ea typeface="ＭＳ Ｐゴシック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8663" y="4211638"/>
            <a:ext cx="3690937" cy="400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Visual Predictive Check (VPC)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65775" y="1250950"/>
            <a:ext cx="3165475" cy="400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Goodness of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2175" y="1260475"/>
            <a:ext cx="3656013" cy="400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l-GR" sz="2000" dirty="0">
                <a:ea typeface="ＭＳ Ｐゴシック" charset="0"/>
                <a:cs typeface="ＭＳ Ｐゴシック" charset="0"/>
              </a:rPr>
              <a:t>Weighted Residuals (WRES)</a:t>
            </a:r>
            <a:endParaRPr lang="en-US" sz="20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72063" y="4211638"/>
            <a:ext cx="3690937" cy="400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Eta-Shrinkage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6489700" y="5016500"/>
            <a:ext cx="2873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8374063" y="5016500"/>
            <a:ext cx="6175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</a:t>
            </a:r>
            <a:r>
              <a:rPr lang="en-US" baseline="-25000"/>
              <a:t>10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20" grpId="0" animBg="1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smtClean="0">
                <a:ea typeface="ＭＳ Ｐゴシック"/>
                <a:cs typeface="ＭＳ Ｐゴシック"/>
              </a:rPr>
              <a:t>Conclusions: </a:t>
            </a:r>
            <a:r>
              <a:rPr lang="de-CH" smtClean="0">
                <a:ea typeface="ＭＳ Ｐゴシック"/>
                <a:cs typeface="ＭＳ Ｐゴシック"/>
              </a:rPr>
              <a:t>Modeling approaches can describe response to 5mg, even without a 5mg arm</a:t>
            </a:r>
            <a:endParaRPr lang="en-US" smtClean="0">
              <a:ea typeface="ＭＳ Ｐゴシック"/>
              <a:cs typeface="ＭＳ Ｐゴシック"/>
            </a:endParaRPr>
          </a:p>
        </p:txBody>
      </p:sp>
      <p:sp>
        <p:nvSpPr>
          <p:cNvPr id="40962" name="Content Placeholder 1"/>
          <p:cNvSpPr>
            <a:spLocks noGrp="1"/>
          </p:cNvSpPr>
          <p:nvPr>
            <p:ph idx="1"/>
          </p:nvPr>
        </p:nvSpPr>
        <p:spPr>
          <a:xfrm>
            <a:off x="4665663" y="1411288"/>
            <a:ext cx="4370387" cy="4940300"/>
          </a:xfrm>
        </p:spPr>
        <p:txBody>
          <a:bodyPr/>
          <a:lstStyle/>
          <a:p>
            <a:r>
              <a:rPr lang="en-US" sz="1800" dirty="0" smtClean="0">
                <a:ea typeface="ＭＳ Ｐゴシック"/>
                <a:cs typeface="ＭＳ Ｐゴシック"/>
              </a:rPr>
              <a:t>Analysis supports 10 mg as </a:t>
            </a:r>
            <a:br>
              <a:rPr lang="en-US" sz="1800" dirty="0" smtClean="0">
                <a:ea typeface="ＭＳ Ｐゴシック"/>
                <a:cs typeface="ＭＳ Ｐゴシック"/>
              </a:rPr>
            </a:br>
            <a:r>
              <a:rPr lang="en-US" sz="1800" dirty="0" smtClean="0">
                <a:ea typeface="ＭＳ Ｐゴシック"/>
                <a:cs typeface="ＭＳ Ｐゴシック"/>
              </a:rPr>
              <a:t>starting dose.</a:t>
            </a:r>
          </a:p>
          <a:p>
            <a:r>
              <a:rPr lang="en-US" sz="1800" dirty="0" smtClean="0">
                <a:ea typeface="ＭＳ Ｐゴシック"/>
                <a:cs typeface="ＭＳ Ｐゴシック"/>
              </a:rPr>
              <a:t>Analysis demonstrates that 5 mg</a:t>
            </a:r>
            <a:br>
              <a:rPr lang="en-US" sz="1800" dirty="0" smtClean="0">
                <a:ea typeface="ＭＳ Ｐゴシック"/>
                <a:cs typeface="ＭＳ Ｐゴシック"/>
              </a:rPr>
            </a:br>
            <a:r>
              <a:rPr lang="en-US" sz="1800" dirty="0" smtClean="0">
                <a:ea typeface="ＭＳ Ｐゴシック"/>
                <a:cs typeface="ＭＳ Ｐゴシック"/>
              </a:rPr>
              <a:t>is superior to placebo when dose reductions are necessary.</a:t>
            </a:r>
          </a:p>
          <a:p>
            <a:r>
              <a:rPr lang="en-US" sz="1800" dirty="0" smtClean="0">
                <a:ea typeface="ＭＳ Ｐゴシック"/>
                <a:cs typeface="ＭＳ Ｐゴシック"/>
              </a:rPr>
              <a:t>Analysis suggests that patients who are dose-reduced to 5 mg may benefit from a re-challenge at 10 mg.</a:t>
            </a:r>
          </a:p>
          <a:p>
            <a:r>
              <a:rPr lang="en-US" sz="1800" dirty="0" smtClean="0">
                <a:ea typeface="ＭＳ Ｐゴシック"/>
                <a:cs typeface="ＭＳ Ｐゴシック"/>
              </a:rPr>
              <a:t>Results were published in BMC Cancer</a:t>
            </a:r>
            <a:r>
              <a:rPr lang="en-US" sz="1800" baseline="30000" dirty="0" smtClean="0">
                <a:ea typeface="ＭＳ Ｐゴシック"/>
                <a:cs typeface="ＭＳ Ｐゴシック"/>
              </a:rPr>
              <a:t>1</a:t>
            </a:r>
            <a:r>
              <a:rPr lang="en-US" sz="1800" dirty="0" smtClean="0">
                <a:ea typeface="ＭＳ Ｐゴシック"/>
                <a:cs typeface="ＭＳ Ｐゴシック"/>
              </a:rPr>
              <a:t>.</a:t>
            </a:r>
            <a:endParaRPr lang="en-US" sz="1800" baseline="30000" dirty="0" smtClean="0">
              <a:ea typeface="ＭＳ Ｐゴシック"/>
              <a:cs typeface="ＭＳ Ｐゴシック"/>
            </a:endParaRPr>
          </a:p>
        </p:txBody>
      </p:sp>
      <p:sp>
        <p:nvSpPr>
          <p:cNvPr id="39939" name="TextBox 10"/>
          <p:cNvSpPr txBox="1">
            <a:spLocks noChangeArrowheads="1"/>
          </p:cNvSpPr>
          <p:nvPr/>
        </p:nvSpPr>
        <p:spPr bwMode="auto">
          <a:xfrm>
            <a:off x="758825" y="6032500"/>
            <a:ext cx="34845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1. Stein et al., </a:t>
            </a:r>
            <a:r>
              <a:rPr lang="en-US" sz="1400" i="1"/>
              <a:t>BMC Cancer, </a:t>
            </a:r>
            <a:r>
              <a:rPr lang="en-US" sz="1400"/>
              <a:t>12:311, 2012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773113" y="5975350"/>
            <a:ext cx="82629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1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7901296-78A3-4810-9C07-C5B88B6DA34B}" type="slidenum">
              <a:rPr lang="en-US" smtClean="0">
                <a:ea typeface="ＭＳ Ｐゴシック"/>
                <a:cs typeface="ＭＳ Ｐゴシック"/>
              </a:rPr>
              <a:pPr/>
              <a:t>14</a:t>
            </a:fld>
            <a:endParaRPr lang="en-US" smtClean="0">
              <a:ea typeface="ＭＳ Ｐゴシック"/>
              <a:cs typeface="ＭＳ Ｐゴシック"/>
            </a:endParaRPr>
          </a:p>
        </p:txBody>
      </p:sp>
      <p:sp>
        <p:nvSpPr>
          <p:cNvPr id="39942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charset="0"/>
                <a:ea typeface="ＭＳ Ｐゴシック"/>
                <a:cs typeface="ＭＳ Ｐゴシック"/>
              </a:rPr>
              <a:t>| ACoP | A. Stein | May 13, 2013 | Modeling solid tumor data </a:t>
            </a:r>
          </a:p>
        </p:txBody>
      </p:sp>
      <p:sp>
        <p:nvSpPr>
          <p:cNvPr id="39943" name="TextBox 1"/>
          <p:cNvSpPr txBox="1">
            <a:spLocks noChangeArrowheads="1"/>
          </p:cNvSpPr>
          <p:nvPr/>
        </p:nvSpPr>
        <p:spPr bwMode="auto">
          <a:xfrm>
            <a:off x="473075" y="4899025"/>
            <a:ext cx="3689350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i="1"/>
              <a:t>Error bars denote intersubject-variability in tumor size (±35%)</a:t>
            </a:r>
          </a:p>
        </p:txBody>
      </p:sp>
      <p:grpSp>
        <p:nvGrpSpPr>
          <p:cNvPr id="39944" name="Group 21"/>
          <p:cNvGrpSpPr>
            <a:grpSpLocks/>
          </p:cNvGrpSpPr>
          <p:nvPr/>
        </p:nvGrpSpPr>
        <p:grpSpPr bwMode="auto">
          <a:xfrm>
            <a:off x="441325" y="1560513"/>
            <a:ext cx="3814763" cy="3275012"/>
            <a:chOff x="441325" y="1560658"/>
            <a:chExt cx="3814763" cy="3275012"/>
          </a:xfrm>
        </p:grpSpPr>
        <p:pic>
          <p:nvPicPr>
            <p:cNvPr id="39945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1325" y="1828945"/>
              <a:ext cx="3814763" cy="300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46" name="TextBox 1"/>
            <p:cNvSpPr txBox="1">
              <a:spLocks noChangeArrowheads="1"/>
            </p:cNvSpPr>
            <p:nvPr/>
          </p:nvSpPr>
          <p:spPr bwMode="auto">
            <a:xfrm>
              <a:off x="1690688" y="1560658"/>
              <a:ext cx="1260475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Simulation</a:t>
              </a:r>
            </a:p>
          </p:txBody>
        </p:sp>
        <p:grpSp>
          <p:nvGrpSpPr>
            <p:cNvPr id="39947" name="Group 10"/>
            <p:cNvGrpSpPr>
              <a:grpSpLocks/>
            </p:cNvGrpSpPr>
            <p:nvPr/>
          </p:nvGrpSpPr>
          <p:grpSpPr bwMode="auto">
            <a:xfrm>
              <a:off x="1244600" y="2070100"/>
              <a:ext cx="2279650" cy="1930400"/>
              <a:chOff x="1244600" y="2070100"/>
              <a:chExt cx="2279650" cy="1930400"/>
            </a:xfrm>
          </p:grpSpPr>
          <p:grpSp>
            <p:nvGrpSpPr>
              <p:cNvPr id="39948" name="Group 4"/>
              <p:cNvGrpSpPr>
                <a:grpSpLocks/>
              </p:cNvGrpSpPr>
              <p:nvPr/>
            </p:nvGrpSpPr>
            <p:grpSpPr bwMode="auto">
              <a:xfrm>
                <a:off x="1473200" y="2070100"/>
                <a:ext cx="2051050" cy="1752600"/>
                <a:chOff x="1473200" y="2070100"/>
                <a:chExt cx="2051050" cy="1752600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1473200" y="3683145"/>
                  <a:ext cx="139700" cy="139700"/>
                </a:xfrm>
                <a:prstGeom prst="ellipse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1746250" y="3441845"/>
                  <a:ext cx="139700" cy="139700"/>
                </a:xfrm>
                <a:prstGeom prst="ellipse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2012950" y="3213245"/>
                  <a:ext cx="139700" cy="139700"/>
                </a:xfrm>
                <a:prstGeom prst="ellipse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2279650" y="2990995"/>
                  <a:ext cx="139700" cy="139700"/>
                </a:xfrm>
                <a:prstGeom prst="ellipse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2559050" y="2762395"/>
                  <a:ext cx="139700" cy="139700"/>
                </a:xfrm>
                <a:prstGeom prst="ellipse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2832100" y="2533795"/>
                  <a:ext cx="139700" cy="139700"/>
                </a:xfrm>
                <a:prstGeom prst="ellipse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3105150" y="2305195"/>
                  <a:ext cx="139700" cy="139700"/>
                </a:xfrm>
                <a:prstGeom prst="ellipse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3384550" y="2070245"/>
                  <a:ext cx="139700" cy="139700"/>
                </a:xfrm>
                <a:prstGeom prst="ellipse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cxnSp>
            <p:nvCxnSpPr>
              <p:cNvPr id="8" name="Straight Connector 7"/>
              <p:cNvCxnSpPr/>
              <p:nvPr/>
            </p:nvCxnSpPr>
            <p:spPr>
              <a:xfrm flipV="1">
                <a:off x="1244600" y="2140095"/>
                <a:ext cx="2216150" cy="186055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ea typeface="ＭＳ Ｐゴシック"/>
                <a:cs typeface="ＭＳ Ｐゴシック"/>
              </a:rPr>
              <a:t>Summary: </a:t>
            </a:r>
            <a:r>
              <a:rPr lang="en-US" smtClean="0">
                <a:ea typeface="ＭＳ Ｐゴシック"/>
                <a:cs typeface="ＭＳ Ｐゴシック"/>
              </a:rPr>
              <a:t>Application of dose-PD and PKPD models for dose selection</a:t>
            </a:r>
          </a:p>
        </p:txBody>
      </p:sp>
      <p:sp>
        <p:nvSpPr>
          <p:cNvPr id="419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/>
                <a:cs typeface="ＭＳ Ｐゴシック"/>
              </a:rPr>
              <a:t>Models have been developed and applied to optimize dose selection both before and after Phase III</a:t>
            </a:r>
          </a:p>
          <a:p>
            <a:r>
              <a:rPr lang="en-US" smtClean="0">
                <a:ea typeface="ＭＳ Ｐゴシック"/>
                <a:cs typeface="ＭＳ Ｐゴシック"/>
              </a:rPr>
              <a:t>Models can be readily validated in each application using standard PKPD diagnostic methods.</a:t>
            </a:r>
          </a:p>
          <a:p>
            <a:r>
              <a:rPr lang="en-US" smtClean="0">
                <a:ea typeface="ＭＳ Ｐゴシック"/>
                <a:cs typeface="ＭＳ Ｐゴシック"/>
              </a:rPr>
              <a:t>Next steps in dose-PD modeling of tumor growth</a:t>
            </a:r>
          </a:p>
          <a:p>
            <a:pPr lvl="1"/>
            <a:r>
              <a:rPr lang="en-US" smtClean="0">
                <a:ea typeface="ＭＳ Ｐゴシック"/>
              </a:rPr>
              <a:t>Describing the nontarget and new lesions</a:t>
            </a:r>
          </a:p>
          <a:p>
            <a:pPr lvl="1"/>
            <a:r>
              <a:rPr lang="en-US" smtClean="0">
                <a:ea typeface="ＭＳ Ｐゴシック"/>
              </a:rPr>
              <a:t>Describing the heterogeneous response of individual lesions</a:t>
            </a:r>
          </a:p>
          <a:p>
            <a:pPr lvl="1"/>
            <a:r>
              <a:rPr lang="en-US" smtClean="0">
                <a:ea typeface="ＭＳ Ｐゴシック"/>
              </a:rPr>
              <a:t>Exploring other metrics of tumor size (e.g. volume)</a:t>
            </a:r>
          </a:p>
          <a:p>
            <a:pPr lvl="1"/>
            <a:r>
              <a:rPr lang="en-US" smtClean="0">
                <a:ea typeface="ＭＳ Ｐゴシック"/>
              </a:rPr>
              <a:t>Incorporating additional biomarkers into models                              (e.g. circulating tumor cells)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41988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E8706-7F95-4C9F-A050-62D9ADFEBC38}" type="slidenum">
              <a:rPr lang="en-US" smtClean="0">
                <a:ea typeface="ＭＳ Ｐゴシック"/>
              </a:rPr>
              <a:pPr/>
              <a:t>15</a:t>
            </a:fld>
            <a:endParaRPr lang="en-US" smtClean="0">
              <a:ea typeface="ＭＳ Ｐゴシック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279400"/>
            <a:ext cx="9144000" cy="952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+mn-ea"/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 sz="quarter"/>
          </p:nvPr>
        </p:nvSpPr>
        <p:spPr>
          <a:xfrm>
            <a:off x="777875" y="246063"/>
            <a:ext cx="5495925" cy="5349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3. Predicting overall survival for guiding</a:t>
            </a:r>
            <a:br>
              <a:rPr lang="en-US" dirty="0" smtClean="0"/>
            </a:br>
            <a:r>
              <a:rPr lang="en-US" dirty="0" smtClean="0"/>
              <a:t>trial design and go/no-go decision making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44700" y="3505200"/>
            <a:ext cx="3517900" cy="850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 cmpd="sng">
            <a:solidFill>
              <a:schemeClr val="accent6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460375" y="5973763"/>
            <a:ext cx="8020050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1. RECIST 	= Response Evaluation Criteria In Solid Tumors	SD = Stable Disease</a:t>
            </a:r>
          </a:p>
          <a:p>
            <a:r>
              <a:rPr lang="en-US" sz="1400"/>
              <a:t>2. SLD = Sum of Longest Diameters of target lesions		PR = Partial Response</a:t>
            </a:r>
          </a:p>
          <a:p>
            <a:r>
              <a:rPr lang="en-US" sz="1400"/>
              <a:t>						PD = Progressive Disease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4138613" y="2727325"/>
            <a:ext cx="681037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/>
              <a:t>10 mg</a:t>
            </a:r>
          </a:p>
          <a:p>
            <a:pPr algn="r"/>
            <a:r>
              <a:rPr lang="en-US" sz="1400"/>
              <a:t>5 mg</a:t>
            </a:r>
          </a:p>
          <a:p>
            <a:pPr algn="r"/>
            <a:r>
              <a:rPr lang="en-US" sz="1400"/>
              <a:t>0 mg</a:t>
            </a:r>
          </a:p>
        </p:txBody>
      </p:sp>
      <p:sp>
        <p:nvSpPr>
          <p:cNvPr id="9" name="TextBox 20"/>
          <p:cNvSpPr txBox="1">
            <a:spLocks noChangeArrowheads="1"/>
          </p:cNvSpPr>
          <p:nvPr/>
        </p:nvSpPr>
        <p:spPr bwMode="auto">
          <a:xfrm>
            <a:off x="4214813" y="3563938"/>
            <a:ext cx="573087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/>
              <a:t>6 cm</a:t>
            </a:r>
          </a:p>
          <a:p>
            <a:pPr algn="r"/>
            <a:r>
              <a:rPr lang="en-US" sz="1400"/>
              <a:t>4 cm</a:t>
            </a:r>
          </a:p>
          <a:p>
            <a:pPr algn="r"/>
            <a:r>
              <a:rPr lang="en-US" sz="1400"/>
              <a:t>2 cm</a:t>
            </a:r>
          </a:p>
        </p:txBody>
      </p:sp>
      <p:sp>
        <p:nvSpPr>
          <p:cNvPr id="10" name="AutoShape 85"/>
          <p:cNvSpPr>
            <a:spLocks noChangeAspect="1" noChangeArrowheads="1" noTextEdit="1"/>
          </p:cNvSpPr>
          <p:nvPr/>
        </p:nvSpPr>
        <p:spPr bwMode="auto">
          <a:xfrm>
            <a:off x="4743450" y="2714625"/>
            <a:ext cx="2265363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97"/>
          <p:cNvSpPr>
            <a:spLocks/>
          </p:cNvSpPr>
          <p:nvPr/>
        </p:nvSpPr>
        <p:spPr bwMode="auto">
          <a:xfrm>
            <a:off x="4797425" y="2855913"/>
            <a:ext cx="2182813" cy="457200"/>
          </a:xfrm>
          <a:custGeom>
            <a:avLst/>
            <a:gdLst>
              <a:gd name="T0" fmla="*/ 0 w 1375"/>
              <a:gd name="T1" fmla="*/ 0 h 288"/>
              <a:gd name="T2" fmla="*/ 2147483647 w 1375"/>
              <a:gd name="T3" fmla="*/ 0 h 288"/>
              <a:gd name="T4" fmla="*/ 2147483647 w 1375"/>
              <a:gd name="T5" fmla="*/ 2147483647 h 288"/>
              <a:gd name="T6" fmla="*/ 2147483647 w 1375"/>
              <a:gd name="T7" fmla="*/ 2147483647 h 288"/>
              <a:gd name="T8" fmla="*/ 2147483647 w 1375"/>
              <a:gd name="T9" fmla="*/ 2147483647 h 288"/>
              <a:gd name="T10" fmla="*/ 2147483647 w 1375"/>
              <a:gd name="T11" fmla="*/ 2147483647 h 288"/>
              <a:gd name="T12" fmla="*/ 2147483647 w 1375"/>
              <a:gd name="T13" fmla="*/ 2147483647 h 288"/>
              <a:gd name="T14" fmla="*/ 2147483647 w 1375"/>
              <a:gd name="T15" fmla="*/ 2147483647 h 288"/>
              <a:gd name="T16" fmla="*/ 2147483647 w 1375"/>
              <a:gd name="T17" fmla="*/ 2147483647 h 288"/>
              <a:gd name="T18" fmla="*/ 0 w 1375"/>
              <a:gd name="T19" fmla="*/ 2147483647 h 288"/>
              <a:gd name="T20" fmla="*/ 0 w 1375"/>
              <a:gd name="T21" fmla="*/ 0 h 28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375"/>
              <a:gd name="T34" fmla="*/ 0 h 288"/>
              <a:gd name="T35" fmla="*/ 1375 w 1375"/>
              <a:gd name="T36" fmla="*/ 288 h 28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375" h="288">
                <a:moveTo>
                  <a:pt x="0" y="0"/>
                </a:moveTo>
                <a:lnTo>
                  <a:pt x="620" y="0"/>
                </a:lnTo>
                <a:lnTo>
                  <a:pt x="625" y="288"/>
                </a:lnTo>
                <a:lnTo>
                  <a:pt x="690" y="288"/>
                </a:lnTo>
                <a:lnTo>
                  <a:pt x="695" y="144"/>
                </a:lnTo>
                <a:lnTo>
                  <a:pt x="925" y="144"/>
                </a:lnTo>
                <a:lnTo>
                  <a:pt x="930" y="288"/>
                </a:lnTo>
                <a:lnTo>
                  <a:pt x="1375" y="288"/>
                </a:lnTo>
                <a:lnTo>
                  <a:pt x="0" y="288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98"/>
          <p:cNvSpPr>
            <a:spLocks/>
          </p:cNvSpPr>
          <p:nvPr/>
        </p:nvSpPr>
        <p:spPr bwMode="auto">
          <a:xfrm>
            <a:off x="4786313" y="2844800"/>
            <a:ext cx="2182812" cy="457200"/>
          </a:xfrm>
          <a:custGeom>
            <a:avLst/>
            <a:gdLst>
              <a:gd name="T0" fmla="*/ 0 w 1375"/>
              <a:gd name="T1" fmla="*/ 0 h 288"/>
              <a:gd name="T2" fmla="*/ 2147483647 w 1375"/>
              <a:gd name="T3" fmla="*/ 0 h 288"/>
              <a:gd name="T4" fmla="*/ 2147483647 w 1375"/>
              <a:gd name="T5" fmla="*/ 2147483647 h 288"/>
              <a:gd name="T6" fmla="*/ 2147483647 w 1375"/>
              <a:gd name="T7" fmla="*/ 2147483647 h 288"/>
              <a:gd name="T8" fmla="*/ 2147483647 w 1375"/>
              <a:gd name="T9" fmla="*/ 2147483647 h 288"/>
              <a:gd name="T10" fmla="*/ 2147483647 w 1375"/>
              <a:gd name="T11" fmla="*/ 2147483647 h 288"/>
              <a:gd name="T12" fmla="*/ 2147483647 w 1375"/>
              <a:gd name="T13" fmla="*/ 2147483647 h 288"/>
              <a:gd name="T14" fmla="*/ 2147483647 w 1375"/>
              <a:gd name="T15" fmla="*/ 2147483647 h 288"/>
              <a:gd name="T16" fmla="*/ 2147483647 w 1375"/>
              <a:gd name="T17" fmla="*/ 2147483647 h 288"/>
              <a:gd name="T18" fmla="*/ 0 w 1375"/>
              <a:gd name="T19" fmla="*/ 2147483647 h 288"/>
              <a:gd name="T20" fmla="*/ 0 w 1375"/>
              <a:gd name="T21" fmla="*/ 0 h 28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375"/>
              <a:gd name="T34" fmla="*/ 0 h 288"/>
              <a:gd name="T35" fmla="*/ 1375 w 1375"/>
              <a:gd name="T36" fmla="*/ 288 h 28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375" h="288">
                <a:moveTo>
                  <a:pt x="0" y="0"/>
                </a:moveTo>
                <a:lnTo>
                  <a:pt x="620" y="0"/>
                </a:lnTo>
                <a:lnTo>
                  <a:pt x="625" y="288"/>
                </a:lnTo>
                <a:lnTo>
                  <a:pt x="690" y="288"/>
                </a:lnTo>
                <a:lnTo>
                  <a:pt x="695" y="144"/>
                </a:lnTo>
                <a:lnTo>
                  <a:pt x="925" y="144"/>
                </a:lnTo>
                <a:lnTo>
                  <a:pt x="930" y="288"/>
                </a:lnTo>
                <a:lnTo>
                  <a:pt x="1375" y="288"/>
                </a:lnTo>
                <a:lnTo>
                  <a:pt x="0" y="288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2"/>
          <p:cNvGrpSpPr>
            <a:grpSpLocks/>
          </p:cNvGrpSpPr>
          <p:nvPr/>
        </p:nvGrpSpPr>
        <p:grpSpPr bwMode="auto">
          <a:xfrm>
            <a:off x="4760913" y="3667125"/>
            <a:ext cx="2262187" cy="592138"/>
            <a:chOff x="2935288" y="3190875"/>
            <a:chExt cx="2262187" cy="592138"/>
          </a:xfrm>
        </p:grpSpPr>
        <p:sp>
          <p:nvSpPr>
            <p:cNvPr id="14" name="Freeform 99"/>
            <p:cNvSpPr>
              <a:spLocks/>
            </p:cNvSpPr>
            <p:nvPr/>
          </p:nvSpPr>
          <p:spPr bwMode="auto">
            <a:xfrm>
              <a:off x="2960688" y="3217863"/>
              <a:ext cx="2222500" cy="527050"/>
            </a:xfrm>
            <a:custGeom>
              <a:avLst/>
              <a:gdLst>
                <a:gd name="T0" fmla="*/ 0 w 1400"/>
                <a:gd name="T1" fmla="*/ 0 h 332"/>
                <a:gd name="T2" fmla="*/ 2147483647 w 1400"/>
                <a:gd name="T3" fmla="*/ 2147483647 h 332"/>
                <a:gd name="T4" fmla="*/ 2147483647 w 1400"/>
                <a:gd name="T5" fmla="*/ 2147483647 h 332"/>
                <a:gd name="T6" fmla="*/ 2147483647 w 1400"/>
                <a:gd name="T7" fmla="*/ 2147483647 h 332"/>
                <a:gd name="T8" fmla="*/ 2147483647 w 1400"/>
                <a:gd name="T9" fmla="*/ 2147483647 h 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00"/>
                <a:gd name="T16" fmla="*/ 0 h 332"/>
                <a:gd name="T17" fmla="*/ 1400 w 1400"/>
                <a:gd name="T18" fmla="*/ 332 h 3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00" h="332">
                  <a:moveTo>
                    <a:pt x="0" y="0"/>
                  </a:moveTo>
                  <a:lnTo>
                    <a:pt x="290" y="279"/>
                  </a:lnTo>
                  <a:lnTo>
                    <a:pt x="650" y="294"/>
                  </a:lnTo>
                  <a:lnTo>
                    <a:pt x="928" y="332"/>
                  </a:lnTo>
                  <a:lnTo>
                    <a:pt x="1400" y="202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935288" y="31908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389313" y="36099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959225" y="3649663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397375" y="3706813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121275" y="34956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498475" y="5975350"/>
            <a:ext cx="82629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utoShape 56"/>
          <p:cNvSpPr>
            <a:spLocks noChangeAspect="1" noChangeArrowheads="1"/>
          </p:cNvSpPr>
          <p:nvPr/>
        </p:nvSpPr>
        <p:spPr bwMode="auto">
          <a:xfrm>
            <a:off x="4202113" y="2582863"/>
            <a:ext cx="2265362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784725" y="2714625"/>
            <a:ext cx="0" cy="164306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173538" y="2703513"/>
            <a:ext cx="3059112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112425"/>
              </p:ext>
            </p:extLst>
          </p:nvPr>
        </p:nvGraphicFramePr>
        <p:xfrm>
          <a:off x="2058988" y="1849438"/>
          <a:ext cx="5145089" cy="3311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4308"/>
                <a:gridCol w="815283"/>
                <a:gridCol w="561883"/>
                <a:gridCol w="517814"/>
                <a:gridCol w="550866"/>
                <a:gridCol w="594935"/>
              </a:tblGrid>
              <a:tr h="42394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RECIST</a:t>
                      </a:r>
                      <a:r>
                        <a:rPr lang="en-US" sz="1800" b="1" baseline="30000" dirty="0" smtClean="0"/>
                        <a:t>1</a:t>
                      </a:r>
                      <a:r>
                        <a:rPr lang="en-US" sz="1800" b="1" dirty="0" smtClean="0"/>
                        <a:t> data with dosing history</a:t>
                      </a:r>
                      <a:endParaRPr lang="en-US" sz="1800" b="1" dirty="0"/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394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Time (months)  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    </a:t>
                      </a:r>
                      <a:r>
                        <a:rPr lang="en-US" sz="1800" baseline="0" dirty="0" smtClean="0"/>
                        <a:t>   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120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Dose (mg)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290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Target</a:t>
                      </a:r>
                      <a:r>
                        <a:rPr lang="en-US" sz="1800" baseline="0" dirty="0" smtClean="0"/>
                        <a:t> Lesion SLD</a:t>
                      </a:r>
                      <a:r>
                        <a:rPr lang="en-US" sz="1800" baseline="30000" dirty="0" smtClean="0"/>
                        <a:t>2</a:t>
                      </a:r>
                      <a:r>
                        <a:rPr lang="en-US" sz="1800" baseline="0" dirty="0" smtClean="0"/>
                        <a:t> (cm)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2138">
                <a:tc gridSpan="2">
                  <a:txBody>
                    <a:bodyPr/>
                    <a:lstStyle/>
                    <a:p>
                      <a:r>
                        <a:rPr lang="en-US" sz="1800" dirty="0" smtClean="0"/>
                        <a:t>Nontarget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Lesion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SD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SD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SD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SD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19845">
                <a:tc gridSpan="2">
                  <a:txBody>
                    <a:bodyPr/>
                    <a:lstStyle/>
                    <a:p>
                      <a:r>
                        <a:rPr lang="en-US" sz="1800" dirty="0" smtClean="0"/>
                        <a:t>New Lesion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No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No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No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Yes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158750" y="1990725"/>
            <a:ext cx="8720138" cy="2360613"/>
          </a:xfrm>
          <a:prstGeom prst="rect">
            <a:avLst/>
          </a:prstGeom>
          <a:solidFill>
            <a:srgbClr val="FEF7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539750" y="201613"/>
            <a:ext cx="8289925" cy="911225"/>
          </a:xfrm>
        </p:spPr>
        <p:txBody>
          <a:bodyPr/>
          <a:lstStyle/>
          <a:p>
            <a:r>
              <a:rPr lang="en-US" b="1" smtClean="0">
                <a:ea typeface="ＭＳ Ｐゴシック"/>
                <a:cs typeface="ＭＳ Ｐゴシック"/>
              </a:rPr>
              <a:t>Methods: </a:t>
            </a:r>
            <a:r>
              <a:rPr lang="en-US" smtClean="0">
                <a:ea typeface="ＭＳ Ｐゴシック"/>
                <a:cs typeface="ＭＳ Ｐゴシック"/>
              </a:rPr>
              <a:t>The FDA developed a model based approach</a:t>
            </a:r>
            <a:r>
              <a:rPr lang="en-US" baseline="30000" smtClean="0">
                <a:ea typeface="ＭＳ Ｐゴシック"/>
                <a:cs typeface="ＭＳ Ｐゴシック"/>
              </a:rPr>
              <a:t>1</a:t>
            </a:r>
            <a:r>
              <a:rPr lang="en-US" smtClean="0">
                <a:ea typeface="ＭＳ Ｐゴシック"/>
                <a:cs typeface="ＭＳ Ｐゴシック"/>
              </a:rPr>
              <a:t> for predicting overall survival in NSCLC</a:t>
            </a:r>
            <a:r>
              <a:rPr lang="en-US" baseline="30000" smtClean="0">
                <a:ea typeface="ＭＳ Ｐゴシック"/>
                <a:cs typeface="ＭＳ Ｐゴシック"/>
              </a:rPr>
              <a:t>2</a:t>
            </a:r>
            <a:r>
              <a:rPr lang="en-US" smtClean="0">
                <a:ea typeface="ＭＳ Ｐゴシック"/>
                <a:cs typeface="ＭＳ Ｐゴシック"/>
              </a:rPr>
              <a:t> 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407988" y="1211263"/>
            <a:ext cx="8085137" cy="619125"/>
          </a:xfrm>
        </p:spPr>
        <p:txBody>
          <a:bodyPr/>
          <a:lstStyle/>
          <a:p>
            <a:r>
              <a:rPr lang="en-US" sz="2000" smtClean="0">
                <a:ea typeface="ＭＳ Ｐゴシック"/>
                <a:cs typeface="ＭＳ Ｐゴシック"/>
              </a:rPr>
              <a:t>Modeling approach can be used to predict overall survival in Phase III based on tumor size measurements in Phase II.  </a:t>
            </a:r>
          </a:p>
        </p:txBody>
      </p:sp>
      <p:sp>
        <p:nvSpPr>
          <p:cNvPr id="45060" name="TextBox 19"/>
          <p:cNvSpPr txBox="1">
            <a:spLocks noChangeArrowheads="1"/>
          </p:cNvSpPr>
          <p:nvPr/>
        </p:nvSpPr>
        <p:spPr bwMode="auto">
          <a:xfrm>
            <a:off x="406400" y="5957888"/>
            <a:ext cx="8620125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cs typeface="Arial" charset="0"/>
              </a:rPr>
              <a:t>1. Wang et al. </a:t>
            </a:r>
            <a:r>
              <a:rPr lang="en-US" sz="1400" i="1">
                <a:cs typeface="Arial" charset="0"/>
              </a:rPr>
              <a:t>Clin. Pharm. Ther.</a:t>
            </a:r>
            <a:r>
              <a:rPr lang="en-US" sz="1400">
                <a:cs typeface="Arial" charset="0"/>
              </a:rPr>
              <a:t>,  86, 167-174 (2009)   3. ECOG = European Cooperative Oncology Group</a:t>
            </a:r>
          </a:p>
          <a:p>
            <a:r>
              <a:rPr lang="en-US" sz="1400">
                <a:cs typeface="Arial" charset="0"/>
              </a:rPr>
              <a:t>2. NSCLC	= Non-Small Cell Lung Cancer</a:t>
            </a:r>
          </a:p>
          <a:p>
            <a:r>
              <a:rPr lang="en-US" sz="1400">
                <a:cs typeface="Arial" charset="0"/>
              </a:rPr>
              <a:t>	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98475" y="5975350"/>
            <a:ext cx="82629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406400" y="2173288"/>
            <a:ext cx="2043113" cy="1427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Survival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[Days]</a:t>
            </a:r>
          </a:p>
        </p:txBody>
      </p:sp>
      <p:sp>
        <p:nvSpPr>
          <p:cNvPr id="45063" name="TextBox 3"/>
          <p:cNvSpPr txBox="1">
            <a:spLocks noChangeArrowheads="1"/>
          </p:cNvSpPr>
          <p:nvPr/>
        </p:nvSpPr>
        <p:spPr bwMode="auto">
          <a:xfrm>
            <a:off x="4038600" y="2506663"/>
            <a:ext cx="363538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cs typeface="Arial" charset="0"/>
              </a:rPr>
              <a:t>=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344863" y="2173288"/>
            <a:ext cx="1833562" cy="1427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ECOG</a:t>
            </a:r>
            <a:r>
              <a:rPr lang="en-US" sz="2000" baseline="30000" dirty="0">
                <a:solidFill>
                  <a:schemeClr val="tx1"/>
                </a:solidFill>
              </a:rPr>
              <a:t>3</a:t>
            </a:r>
            <a:r>
              <a:rPr lang="en-US" sz="2000" dirty="0">
                <a:solidFill>
                  <a:schemeClr val="tx1"/>
                </a:solidFill>
              </a:rPr>
              <a:t> Performance Status [0,1,2,3]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286375" y="2173288"/>
            <a:ext cx="1606550" cy="1427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Baseline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Tumor Size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 err="1">
                <a:solidFill>
                  <a:schemeClr val="tx1"/>
                </a:solidFill>
              </a:rPr>
              <a:t>y</a:t>
            </a:r>
            <a:r>
              <a:rPr lang="en-US" sz="2000" baseline="-25000" dirty="0" err="1">
                <a:solidFill>
                  <a:schemeClr val="tx1"/>
                </a:solidFill>
              </a:rPr>
              <a:t>baseline</a:t>
            </a:r>
            <a:r>
              <a:rPr lang="en-US" sz="2000" dirty="0">
                <a:solidFill>
                  <a:schemeClr val="tx1"/>
                </a:solidFill>
              </a:rPr>
              <a:t>)[cm]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999288" y="2173288"/>
            <a:ext cx="1612900" cy="1427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Week 8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Change in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Tumor Size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(</a:t>
            </a:r>
            <a:r>
              <a:rPr lang="el-GR" sz="20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Δ</a:t>
            </a:r>
            <a:r>
              <a:rPr lang="en-US" sz="20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y</a:t>
            </a:r>
            <a:r>
              <a:rPr lang="en-US" sz="2000" baseline="-250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8week</a:t>
            </a:r>
            <a:r>
              <a:rPr lang="en-US" sz="2000" dirty="0">
                <a:solidFill>
                  <a:schemeClr val="tx1"/>
                </a:solidFill>
                <a:ea typeface="ＭＳ Ｐゴシック" charset="0"/>
                <a:cs typeface="Arial" charset="0"/>
              </a:rPr>
              <a:t>)[%]</a:t>
            </a:r>
          </a:p>
        </p:txBody>
      </p:sp>
      <p:sp>
        <p:nvSpPr>
          <p:cNvPr id="45067" name="Content Placeholder 2"/>
          <p:cNvSpPr txBox="1">
            <a:spLocks/>
          </p:cNvSpPr>
          <p:nvPr/>
        </p:nvSpPr>
        <p:spPr bwMode="gray">
          <a:xfrm>
            <a:off x="298450" y="4459288"/>
            <a:ext cx="8994775" cy="143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indent="-233363" eaLnBrk="0" hangingPunct="0">
              <a:lnSpc>
                <a:spcPct val="95000"/>
              </a:lnSpc>
              <a:spcBef>
                <a:spcPct val="75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en-US" sz="2000">
                <a:cs typeface="Arial" charset="0"/>
              </a:rPr>
              <a:t>Change in tumor size can be based on actual data or model interpolation</a:t>
            </a:r>
          </a:p>
          <a:p>
            <a:pPr marL="233363" indent="-233363" eaLnBrk="0" hangingPunct="0">
              <a:lnSpc>
                <a:spcPct val="95000"/>
              </a:lnSpc>
              <a:spcBef>
                <a:spcPct val="75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en-US" sz="2000">
                <a:cs typeface="Arial" charset="0"/>
              </a:rPr>
              <a:t>{a</a:t>
            </a:r>
            <a:r>
              <a:rPr lang="en-US" sz="2000" baseline="-25000">
                <a:cs typeface="Arial" charset="0"/>
              </a:rPr>
              <a:t>1</a:t>
            </a:r>
            <a:r>
              <a:rPr lang="en-US" sz="2000">
                <a:cs typeface="Arial" charset="0"/>
              </a:rPr>
              <a:t>, a</a:t>
            </a:r>
            <a:r>
              <a:rPr lang="en-US" sz="2000" baseline="-25000">
                <a:cs typeface="Arial" charset="0"/>
              </a:rPr>
              <a:t>2</a:t>
            </a:r>
            <a:r>
              <a:rPr lang="en-US" sz="2000">
                <a:cs typeface="Arial" charset="0"/>
              </a:rPr>
              <a:t>, a</a:t>
            </a:r>
            <a:r>
              <a:rPr lang="en-US" sz="2000" baseline="-25000">
                <a:cs typeface="Arial" charset="0"/>
              </a:rPr>
              <a:t>3</a:t>
            </a:r>
            <a:r>
              <a:rPr lang="en-US" sz="2000">
                <a:cs typeface="Arial" charset="0"/>
              </a:rPr>
              <a:t>} are coefficients linking each assessment to survival.</a:t>
            </a:r>
          </a:p>
          <a:p>
            <a:pPr marL="233363" indent="-233363" eaLnBrk="0" hangingPunct="0">
              <a:lnSpc>
                <a:spcPct val="95000"/>
              </a:lnSpc>
              <a:spcBef>
                <a:spcPct val="75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en-US" sz="2000">
                <a:cs typeface="Arial" charset="0"/>
              </a:rPr>
              <a:t>FDA used a parametric log-normal survival model to fit &gt;3000 NSCLC pts.</a:t>
            </a:r>
          </a:p>
        </p:txBody>
      </p:sp>
      <p:sp>
        <p:nvSpPr>
          <p:cNvPr id="45068" name="Rectangle 6"/>
          <p:cNvSpPr>
            <a:spLocks noChangeArrowheads="1"/>
          </p:cNvSpPr>
          <p:nvPr/>
        </p:nvSpPr>
        <p:spPr bwMode="auto">
          <a:xfrm>
            <a:off x="196850" y="3695700"/>
            <a:ext cx="2649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log(Survival Time)</a:t>
            </a:r>
          </a:p>
        </p:txBody>
      </p:sp>
      <p:sp>
        <p:nvSpPr>
          <p:cNvPr id="45069" name="TextBox 19"/>
          <p:cNvSpPr txBox="1">
            <a:spLocks noChangeArrowheads="1"/>
          </p:cNvSpPr>
          <p:nvPr/>
        </p:nvSpPr>
        <p:spPr bwMode="auto">
          <a:xfrm>
            <a:off x="2700338" y="3719513"/>
            <a:ext cx="3635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cs typeface="Arial" charset="0"/>
              </a:rPr>
              <a:t>~</a:t>
            </a:r>
          </a:p>
        </p:txBody>
      </p:sp>
      <p:sp>
        <p:nvSpPr>
          <p:cNvPr id="45070" name="Rectangle 7"/>
          <p:cNvSpPr>
            <a:spLocks noChangeArrowheads="1"/>
          </p:cNvSpPr>
          <p:nvPr/>
        </p:nvSpPr>
        <p:spPr bwMode="auto">
          <a:xfrm>
            <a:off x="3505200" y="3719513"/>
            <a:ext cx="14954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</a:t>
            </a:r>
            <a:r>
              <a:rPr lang="en-US" baseline="-25000"/>
              <a:t>1</a:t>
            </a:r>
            <a:r>
              <a:rPr lang="en-US"/>
              <a:t>*ECOG</a:t>
            </a:r>
          </a:p>
        </p:txBody>
      </p:sp>
      <p:sp>
        <p:nvSpPr>
          <p:cNvPr id="45071" name="Rectangle 8"/>
          <p:cNvSpPr>
            <a:spLocks noChangeArrowheads="1"/>
          </p:cNvSpPr>
          <p:nvPr/>
        </p:nvSpPr>
        <p:spPr bwMode="auto">
          <a:xfrm>
            <a:off x="4975225" y="3719513"/>
            <a:ext cx="3651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45072" name="Rectangle 22"/>
          <p:cNvSpPr>
            <a:spLocks noChangeArrowheads="1"/>
          </p:cNvSpPr>
          <p:nvPr/>
        </p:nvSpPr>
        <p:spPr bwMode="auto">
          <a:xfrm>
            <a:off x="6742113" y="3719513"/>
            <a:ext cx="3635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45073" name="Rectangle 9"/>
          <p:cNvSpPr>
            <a:spLocks noChangeArrowheads="1"/>
          </p:cNvSpPr>
          <p:nvPr/>
        </p:nvSpPr>
        <p:spPr bwMode="auto">
          <a:xfrm>
            <a:off x="5286375" y="3719513"/>
            <a:ext cx="15065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</a:t>
            </a:r>
            <a:r>
              <a:rPr lang="en-US" baseline="-25000"/>
              <a:t>2</a:t>
            </a:r>
            <a:r>
              <a:rPr lang="en-US"/>
              <a:t>*y</a:t>
            </a:r>
            <a:r>
              <a:rPr lang="en-US" baseline="-25000"/>
              <a:t>baseline</a:t>
            </a:r>
            <a:endParaRPr lang="en-US"/>
          </a:p>
        </p:txBody>
      </p:sp>
      <p:sp>
        <p:nvSpPr>
          <p:cNvPr id="45074" name="Rectangle 18"/>
          <p:cNvSpPr>
            <a:spLocks noChangeArrowheads="1"/>
          </p:cNvSpPr>
          <p:nvPr/>
        </p:nvSpPr>
        <p:spPr bwMode="auto">
          <a:xfrm>
            <a:off x="7019925" y="3719513"/>
            <a:ext cx="15986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</a:t>
            </a:r>
            <a:r>
              <a:rPr lang="en-US" baseline="-25000"/>
              <a:t>3</a:t>
            </a:r>
            <a:r>
              <a:rPr lang="en-US"/>
              <a:t>*</a:t>
            </a:r>
            <a:r>
              <a:rPr lang="el-GR"/>
              <a:t>Δ</a:t>
            </a:r>
            <a:r>
              <a:rPr lang="en-US"/>
              <a:t>y</a:t>
            </a:r>
            <a:r>
              <a:rPr lang="en-US" baseline="-25000"/>
              <a:t>8week</a:t>
            </a:r>
          </a:p>
        </p:txBody>
      </p:sp>
      <p:sp>
        <p:nvSpPr>
          <p:cNvPr id="45075" name="TextBox 27"/>
          <p:cNvSpPr txBox="1">
            <a:spLocks noChangeArrowheads="1"/>
          </p:cNvSpPr>
          <p:nvPr/>
        </p:nvSpPr>
        <p:spPr bwMode="auto">
          <a:xfrm>
            <a:off x="2747963" y="2655888"/>
            <a:ext cx="3635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cs typeface="Arial" charset="0"/>
              </a:rPr>
              <a:t>~</a:t>
            </a:r>
          </a:p>
        </p:txBody>
      </p:sp>
      <p:sp>
        <p:nvSpPr>
          <p:cNvPr id="45076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B0AD8DB-B2DC-4680-976A-B8E59BF4AEA0}" type="slidenum">
              <a:rPr lang="en-US" smtClean="0">
                <a:ea typeface="ＭＳ Ｐゴシック"/>
              </a:rPr>
              <a:pPr/>
              <a:t>17</a:t>
            </a:fld>
            <a:endParaRPr lang="en-US" smtClean="0">
              <a:ea typeface="ＭＳ Ｐゴシック"/>
            </a:endParaRPr>
          </a:p>
        </p:txBody>
      </p:sp>
      <p:sp>
        <p:nvSpPr>
          <p:cNvPr id="45077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charset="0"/>
                <a:ea typeface="ＭＳ Ｐゴシック"/>
                <a:cs typeface="Arial" charset="0"/>
              </a:rPr>
              <a:t>| ACoP | A. Stein | May 13, 2013 | Modeling solid tumor data 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539750" y="201613"/>
            <a:ext cx="8289925" cy="911225"/>
          </a:xfrm>
        </p:spPr>
        <p:txBody>
          <a:bodyPr/>
          <a:lstStyle/>
          <a:p>
            <a:r>
              <a:rPr lang="en-US" b="1" smtClean="0">
                <a:ea typeface="ＭＳ Ｐゴシック"/>
                <a:cs typeface="ＭＳ Ｐゴシック"/>
              </a:rPr>
              <a:t>Results: </a:t>
            </a:r>
            <a:r>
              <a:rPr lang="en-US" smtClean="0">
                <a:ea typeface="ＭＳ Ｐゴシック"/>
                <a:cs typeface="ＭＳ Ｐゴシック"/>
              </a:rPr>
              <a:t>FDA fit models to nine different trial arms.  Models described the data well.</a:t>
            </a:r>
            <a:endParaRPr lang="en-US" b="1" smtClean="0">
              <a:ea typeface="ＭＳ Ｐゴシック"/>
              <a:cs typeface="ＭＳ Ｐゴシック"/>
            </a:endParaRPr>
          </a:p>
        </p:txBody>
      </p:sp>
      <p:sp>
        <p:nvSpPr>
          <p:cNvPr id="46082" name="Content Placeholder 78"/>
          <p:cNvSpPr>
            <a:spLocks noGrp="1"/>
          </p:cNvSpPr>
          <p:nvPr>
            <p:ph idx="1"/>
          </p:nvPr>
        </p:nvSpPr>
        <p:spPr>
          <a:xfrm>
            <a:off x="5326063" y="1346200"/>
            <a:ext cx="3292475" cy="4137025"/>
          </a:xfrm>
        </p:spPr>
        <p:txBody>
          <a:bodyPr/>
          <a:lstStyle/>
          <a:p>
            <a:r>
              <a:rPr lang="en-US" sz="1800" smtClean="0">
                <a:ea typeface="ＭＳ Ｐゴシック"/>
                <a:cs typeface="ＭＳ Ｐゴシック"/>
              </a:rPr>
              <a:t>The same model with was used to describe &gt;3000 patients from four different trials. </a:t>
            </a:r>
          </a:p>
          <a:p>
            <a:r>
              <a:rPr lang="en-US" sz="1800" smtClean="0">
                <a:ea typeface="ＭＳ Ｐゴシック"/>
                <a:cs typeface="ＭＳ Ｐゴシック"/>
              </a:rPr>
              <a:t>Regression coefficients    {a</a:t>
            </a:r>
            <a:r>
              <a:rPr lang="en-US" sz="1800" baseline="-25000" smtClean="0">
                <a:ea typeface="ＭＳ Ｐゴシック"/>
                <a:cs typeface="ＭＳ Ｐゴシック"/>
              </a:rPr>
              <a:t>1</a:t>
            </a:r>
            <a:r>
              <a:rPr lang="en-US" sz="1800" smtClean="0">
                <a:ea typeface="ＭＳ Ｐゴシック"/>
                <a:cs typeface="ＭＳ Ｐゴシック"/>
              </a:rPr>
              <a:t>,a</a:t>
            </a:r>
            <a:r>
              <a:rPr lang="en-US" sz="1800" baseline="-25000" smtClean="0">
                <a:ea typeface="ＭＳ Ｐゴシック"/>
                <a:cs typeface="ＭＳ Ｐゴシック"/>
              </a:rPr>
              <a:t>2</a:t>
            </a:r>
            <a:r>
              <a:rPr lang="en-US" sz="1800" smtClean="0">
                <a:ea typeface="ＭＳ Ｐゴシック"/>
                <a:cs typeface="ＭＳ Ｐゴシック"/>
              </a:rPr>
              <a:t>,a</a:t>
            </a:r>
            <a:r>
              <a:rPr lang="en-US" sz="1800" baseline="-25000" smtClean="0">
                <a:ea typeface="ＭＳ Ｐゴシック"/>
                <a:cs typeface="ＭＳ Ｐゴシック"/>
              </a:rPr>
              <a:t>3</a:t>
            </a:r>
            <a:r>
              <a:rPr lang="en-US" sz="1800" smtClean="0">
                <a:ea typeface="ＭＳ Ｐゴシック"/>
                <a:cs typeface="ＭＳ Ｐゴシック"/>
              </a:rPr>
              <a:t>} differed only between 1</a:t>
            </a:r>
            <a:r>
              <a:rPr lang="en-US" sz="1800" baseline="30000" smtClean="0">
                <a:ea typeface="ＭＳ Ｐゴシック"/>
                <a:cs typeface="ＭＳ Ｐゴシック"/>
              </a:rPr>
              <a:t>st</a:t>
            </a:r>
            <a:r>
              <a:rPr lang="en-US" sz="1800" smtClean="0">
                <a:ea typeface="ＭＳ Ｐゴシック"/>
                <a:cs typeface="ＭＳ Ｐゴシック"/>
              </a:rPr>
              <a:t> and 2</a:t>
            </a:r>
            <a:r>
              <a:rPr lang="en-US" sz="1800" baseline="30000" smtClean="0">
                <a:ea typeface="ＭＳ Ｐゴシック"/>
                <a:cs typeface="ＭＳ Ｐゴシック"/>
              </a:rPr>
              <a:t>nd</a:t>
            </a:r>
            <a:r>
              <a:rPr lang="en-US" sz="1800" smtClean="0">
                <a:ea typeface="ＭＳ Ｐゴシック"/>
                <a:cs typeface="ＭＳ Ｐゴシック"/>
              </a:rPr>
              <a:t> line therapy.</a:t>
            </a:r>
          </a:p>
          <a:p>
            <a:r>
              <a:rPr lang="en-US" sz="1800" smtClean="0">
                <a:ea typeface="ＭＳ Ｐゴシック"/>
                <a:cs typeface="ＭＳ Ｐゴシック"/>
              </a:rPr>
              <a:t>The same model was then used to </a:t>
            </a:r>
            <a:r>
              <a:rPr lang="en-US" sz="1800" i="1" smtClean="0">
                <a:ea typeface="ＭＳ Ｐゴシック"/>
                <a:cs typeface="ＭＳ Ｐゴシック"/>
              </a:rPr>
              <a:t>prospectively</a:t>
            </a:r>
            <a:r>
              <a:rPr lang="en-US" sz="1800" smtClean="0">
                <a:ea typeface="ＭＳ Ｐゴシック"/>
                <a:cs typeface="ＭＳ Ｐゴシック"/>
              </a:rPr>
              <a:t> predict the results of the MONET1 study comparing P/C</a:t>
            </a:r>
            <a:r>
              <a:rPr lang="en-US" sz="1800" baseline="30000" smtClean="0">
                <a:ea typeface="ＭＳ Ｐゴシック"/>
                <a:cs typeface="ＭＳ Ｐゴシック"/>
              </a:rPr>
              <a:t>1</a:t>
            </a:r>
            <a:r>
              <a:rPr lang="en-US" sz="1800" smtClean="0">
                <a:ea typeface="ＭＳ Ｐゴシック"/>
                <a:cs typeface="ＭＳ Ｐゴシック"/>
              </a:rPr>
              <a:t> to P/C</a:t>
            </a:r>
            <a:r>
              <a:rPr lang="en-US" sz="1800" baseline="30000" smtClean="0">
                <a:ea typeface="ＭＳ Ｐゴシック"/>
                <a:cs typeface="ＭＳ Ｐゴシック"/>
              </a:rPr>
              <a:t>1</a:t>
            </a:r>
            <a:r>
              <a:rPr lang="en-US" sz="1800" smtClean="0">
                <a:ea typeface="ＭＳ Ｐゴシック"/>
                <a:cs typeface="ＭＳ Ｐゴシック"/>
              </a:rPr>
              <a:t> + motesanib (VEGF inhibitor)</a:t>
            </a:r>
          </a:p>
          <a:p>
            <a:endParaRPr lang="en-US" sz="1800" smtClean="0">
              <a:ea typeface="ＭＳ Ｐゴシック"/>
              <a:cs typeface="ＭＳ Ｐゴシック"/>
            </a:endParaRPr>
          </a:p>
        </p:txBody>
      </p:sp>
      <p:grpSp>
        <p:nvGrpSpPr>
          <p:cNvPr id="46083" name="Group 77"/>
          <p:cNvGrpSpPr>
            <a:grpSpLocks/>
          </p:cNvGrpSpPr>
          <p:nvPr/>
        </p:nvGrpSpPr>
        <p:grpSpPr bwMode="auto">
          <a:xfrm>
            <a:off x="246063" y="1033463"/>
            <a:ext cx="5113337" cy="5416550"/>
            <a:chOff x="3818988" y="1016680"/>
            <a:chExt cx="5113922" cy="5415272"/>
          </a:xfrm>
        </p:grpSpPr>
        <p:pic>
          <p:nvPicPr>
            <p:cNvPr id="4608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970756" y="1335941"/>
              <a:ext cx="4962154" cy="5021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089" name="TextBox 50"/>
            <p:cNvSpPr txBox="1">
              <a:spLocks noChangeArrowheads="1"/>
            </p:cNvSpPr>
            <p:nvPr/>
          </p:nvSpPr>
          <p:spPr bwMode="auto">
            <a:xfrm>
              <a:off x="4223901" y="1186808"/>
              <a:ext cx="1519647" cy="2769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rIns="0">
              <a:spAutoFit/>
            </a:bodyPr>
            <a:lstStyle/>
            <a:p>
              <a:r>
                <a:rPr lang="en-US" sz="1200">
                  <a:cs typeface="Arial" charset="0"/>
                </a:rPr>
                <a:t>paclitaxel+carboplatin </a:t>
              </a:r>
            </a:p>
          </p:txBody>
        </p:sp>
        <p:grpSp>
          <p:nvGrpSpPr>
            <p:cNvPr id="46090" name="Group 17"/>
            <p:cNvGrpSpPr>
              <a:grpSpLocks/>
            </p:cNvGrpSpPr>
            <p:nvPr/>
          </p:nvGrpSpPr>
          <p:grpSpPr bwMode="auto">
            <a:xfrm>
              <a:off x="3818988" y="1251441"/>
              <a:ext cx="513858" cy="1687895"/>
              <a:chOff x="3818988" y="1251441"/>
              <a:chExt cx="513858" cy="1687895"/>
            </a:xfrm>
          </p:grpSpPr>
          <p:sp>
            <p:nvSpPr>
              <p:cNvPr id="46132" name="Rectangle 6"/>
              <p:cNvSpPr>
                <a:spLocks noChangeArrowheads="1"/>
              </p:cNvSpPr>
              <p:nvPr/>
            </p:nvSpPr>
            <p:spPr bwMode="auto">
              <a:xfrm>
                <a:off x="4005068" y="1447799"/>
                <a:ext cx="327778" cy="149153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33" name="TextBox 28"/>
              <p:cNvSpPr txBox="1">
                <a:spLocks noChangeArrowheads="1"/>
              </p:cNvSpPr>
              <p:nvPr/>
            </p:nvSpPr>
            <p:spPr bwMode="auto">
              <a:xfrm>
                <a:off x="4141682" y="1606838"/>
                <a:ext cx="169898" cy="2770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200">
                    <a:cs typeface="Arial" charset="0"/>
                  </a:rPr>
                  <a:t>80</a:t>
                </a:r>
              </a:p>
            </p:txBody>
          </p:sp>
          <p:sp>
            <p:nvSpPr>
              <p:cNvPr id="46134" name="TextBox 29"/>
              <p:cNvSpPr txBox="1">
                <a:spLocks noChangeArrowheads="1"/>
              </p:cNvSpPr>
              <p:nvPr/>
            </p:nvSpPr>
            <p:spPr bwMode="auto">
              <a:xfrm>
                <a:off x="4141682" y="1843824"/>
                <a:ext cx="169898" cy="2770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200">
                    <a:cs typeface="Arial" charset="0"/>
                  </a:rPr>
                  <a:t>60</a:t>
                </a:r>
              </a:p>
            </p:txBody>
          </p:sp>
          <p:sp>
            <p:nvSpPr>
              <p:cNvPr id="46135" name="TextBox 30"/>
              <p:cNvSpPr txBox="1">
                <a:spLocks noChangeArrowheads="1"/>
              </p:cNvSpPr>
              <p:nvPr/>
            </p:nvSpPr>
            <p:spPr bwMode="auto">
              <a:xfrm>
                <a:off x="4141682" y="2074791"/>
                <a:ext cx="169898" cy="2770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200">
                    <a:cs typeface="Arial" charset="0"/>
                  </a:rPr>
                  <a:t>40</a:t>
                </a:r>
              </a:p>
            </p:txBody>
          </p:sp>
          <p:sp>
            <p:nvSpPr>
              <p:cNvPr id="46136" name="TextBox 31"/>
              <p:cNvSpPr txBox="1">
                <a:spLocks noChangeArrowheads="1"/>
              </p:cNvSpPr>
              <p:nvPr/>
            </p:nvSpPr>
            <p:spPr bwMode="auto">
              <a:xfrm>
                <a:off x="4141682" y="2306072"/>
                <a:ext cx="169898" cy="2770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200">
                    <a:cs typeface="Arial" charset="0"/>
                  </a:rPr>
                  <a:t>20</a:t>
                </a:r>
              </a:p>
            </p:txBody>
          </p:sp>
          <p:sp>
            <p:nvSpPr>
              <p:cNvPr id="46137" name="TextBox 32"/>
              <p:cNvSpPr txBox="1">
                <a:spLocks noChangeArrowheads="1"/>
              </p:cNvSpPr>
              <p:nvPr/>
            </p:nvSpPr>
            <p:spPr bwMode="auto">
              <a:xfrm>
                <a:off x="4226630" y="2556002"/>
                <a:ext cx="84950" cy="2770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200">
                    <a:cs typeface="Arial" charset="0"/>
                  </a:rPr>
                  <a:t>0</a:t>
                </a:r>
              </a:p>
            </p:txBody>
          </p:sp>
          <p:sp>
            <p:nvSpPr>
              <p:cNvPr id="46138" name="TextBox 26"/>
              <p:cNvSpPr txBox="1">
                <a:spLocks noChangeArrowheads="1"/>
              </p:cNvSpPr>
              <p:nvPr/>
            </p:nvSpPr>
            <p:spPr bwMode="auto">
              <a:xfrm rot="-5400000">
                <a:off x="3159854" y="1910575"/>
                <a:ext cx="1595996" cy="27772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>
                    <a:cs typeface="Arial" charset="0"/>
                  </a:rPr>
                  <a:t>Overall Survival (%)</a:t>
                </a:r>
              </a:p>
            </p:txBody>
          </p:sp>
          <p:sp>
            <p:nvSpPr>
              <p:cNvPr id="46139" name="TextBox 27"/>
              <p:cNvSpPr txBox="1">
                <a:spLocks noChangeArrowheads="1"/>
              </p:cNvSpPr>
              <p:nvPr/>
            </p:nvSpPr>
            <p:spPr bwMode="auto">
              <a:xfrm>
                <a:off x="4015701" y="1356717"/>
                <a:ext cx="295879" cy="2770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200">
                    <a:cs typeface="Arial" charset="0"/>
                  </a:rPr>
                  <a:t>100</a:t>
                </a:r>
              </a:p>
            </p:txBody>
          </p:sp>
        </p:grpSp>
        <p:grpSp>
          <p:nvGrpSpPr>
            <p:cNvPr id="46091" name="Group 19"/>
            <p:cNvGrpSpPr>
              <a:grpSpLocks/>
            </p:cNvGrpSpPr>
            <p:nvPr/>
          </p:nvGrpSpPr>
          <p:grpSpPr bwMode="auto">
            <a:xfrm>
              <a:off x="3818988" y="2938852"/>
              <a:ext cx="513858" cy="1687896"/>
              <a:chOff x="3818988" y="1251441"/>
              <a:chExt cx="513858" cy="1687896"/>
            </a:xfrm>
          </p:grpSpPr>
          <p:sp>
            <p:nvSpPr>
              <p:cNvPr id="46124" name="Rectangle 20"/>
              <p:cNvSpPr>
                <a:spLocks noChangeArrowheads="1"/>
              </p:cNvSpPr>
              <p:nvPr/>
            </p:nvSpPr>
            <p:spPr bwMode="auto">
              <a:xfrm>
                <a:off x="4005068" y="1436789"/>
                <a:ext cx="327778" cy="15025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25" name="TextBox 28"/>
              <p:cNvSpPr txBox="1">
                <a:spLocks noChangeArrowheads="1"/>
              </p:cNvSpPr>
              <p:nvPr/>
            </p:nvSpPr>
            <p:spPr bwMode="auto">
              <a:xfrm>
                <a:off x="4141682" y="1606838"/>
                <a:ext cx="169898" cy="2770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200">
                    <a:cs typeface="Arial" charset="0"/>
                  </a:rPr>
                  <a:t>80</a:t>
                </a:r>
              </a:p>
            </p:txBody>
          </p:sp>
          <p:sp>
            <p:nvSpPr>
              <p:cNvPr id="46126" name="TextBox 29"/>
              <p:cNvSpPr txBox="1">
                <a:spLocks noChangeArrowheads="1"/>
              </p:cNvSpPr>
              <p:nvPr/>
            </p:nvSpPr>
            <p:spPr bwMode="auto">
              <a:xfrm>
                <a:off x="4141682" y="1843824"/>
                <a:ext cx="169898" cy="2770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200">
                    <a:cs typeface="Arial" charset="0"/>
                  </a:rPr>
                  <a:t>60</a:t>
                </a:r>
              </a:p>
            </p:txBody>
          </p:sp>
          <p:sp>
            <p:nvSpPr>
              <p:cNvPr id="46127" name="TextBox 30"/>
              <p:cNvSpPr txBox="1">
                <a:spLocks noChangeArrowheads="1"/>
              </p:cNvSpPr>
              <p:nvPr/>
            </p:nvSpPr>
            <p:spPr bwMode="auto">
              <a:xfrm>
                <a:off x="4141682" y="2074791"/>
                <a:ext cx="169898" cy="2770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200">
                    <a:cs typeface="Arial" charset="0"/>
                  </a:rPr>
                  <a:t>40</a:t>
                </a:r>
              </a:p>
            </p:txBody>
          </p:sp>
          <p:sp>
            <p:nvSpPr>
              <p:cNvPr id="46128" name="TextBox 31"/>
              <p:cNvSpPr txBox="1">
                <a:spLocks noChangeArrowheads="1"/>
              </p:cNvSpPr>
              <p:nvPr/>
            </p:nvSpPr>
            <p:spPr bwMode="auto">
              <a:xfrm>
                <a:off x="4141682" y="2306072"/>
                <a:ext cx="169898" cy="2770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200">
                    <a:cs typeface="Arial" charset="0"/>
                  </a:rPr>
                  <a:t>20</a:t>
                </a:r>
              </a:p>
            </p:txBody>
          </p:sp>
          <p:sp>
            <p:nvSpPr>
              <p:cNvPr id="46129" name="TextBox 32"/>
              <p:cNvSpPr txBox="1">
                <a:spLocks noChangeArrowheads="1"/>
              </p:cNvSpPr>
              <p:nvPr/>
            </p:nvSpPr>
            <p:spPr bwMode="auto">
              <a:xfrm>
                <a:off x="4226630" y="2556002"/>
                <a:ext cx="84950" cy="2770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200">
                    <a:cs typeface="Arial" charset="0"/>
                  </a:rPr>
                  <a:t>0</a:t>
                </a:r>
              </a:p>
            </p:txBody>
          </p:sp>
          <p:sp>
            <p:nvSpPr>
              <p:cNvPr id="46130" name="TextBox 26"/>
              <p:cNvSpPr txBox="1">
                <a:spLocks noChangeArrowheads="1"/>
              </p:cNvSpPr>
              <p:nvPr/>
            </p:nvSpPr>
            <p:spPr bwMode="auto">
              <a:xfrm rot="-5400000">
                <a:off x="3159854" y="1910575"/>
                <a:ext cx="1595996" cy="27772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>
                    <a:cs typeface="Arial" charset="0"/>
                  </a:rPr>
                  <a:t>Overall Survival (%)</a:t>
                </a:r>
              </a:p>
            </p:txBody>
          </p:sp>
          <p:sp>
            <p:nvSpPr>
              <p:cNvPr id="46131" name="TextBox 27"/>
              <p:cNvSpPr txBox="1">
                <a:spLocks noChangeArrowheads="1"/>
              </p:cNvSpPr>
              <p:nvPr/>
            </p:nvSpPr>
            <p:spPr bwMode="auto">
              <a:xfrm>
                <a:off x="4015701" y="1356717"/>
                <a:ext cx="295879" cy="2770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200">
                    <a:cs typeface="Arial" charset="0"/>
                  </a:rPr>
                  <a:t>100</a:t>
                </a:r>
              </a:p>
            </p:txBody>
          </p:sp>
        </p:grpSp>
        <p:grpSp>
          <p:nvGrpSpPr>
            <p:cNvPr id="46092" name="Group 38"/>
            <p:cNvGrpSpPr>
              <a:grpSpLocks/>
            </p:cNvGrpSpPr>
            <p:nvPr/>
          </p:nvGrpSpPr>
          <p:grpSpPr bwMode="auto">
            <a:xfrm>
              <a:off x="3818988" y="4626748"/>
              <a:ext cx="513858" cy="1687896"/>
              <a:chOff x="3818988" y="1251441"/>
              <a:chExt cx="513858" cy="1687896"/>
            </a:xfrm>
          </p:grpSpPr>
          <p:sp>
            <p:nvSpPr>
              <p:cNvPr id="46116" name="Rectangle 39"/>
              <p:cNvSpPr>
                <a:spLocks noChangeArrowheads="1"/>
              </p:cNvSpPr>
              <p:nvPr/>
            </p:nvSpPr>
            <p:spPr bwMode="auto">
              <a:xfrm>
                <a:off x="4005068" y="1356717"/>
                <a:ext cx="327778" cy="158262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17" name="TextBox 27"/>
              <p:cNvSpPr txBox="1">
                <a:spLocks noChangeArrowheads="1"/>
              </p:cNvSpPr>
              <p:nvPr/>
            </p:nvSpPr>
            <p:spPr bwMode="auto">
              <a:xfrm>
                <a:off x="4015701" y="1356717"/>
                <a:ext cx="295879" cy="2770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200">
                    <a:cs typeface="Arial" charset="0"/>
                  </a:rPr>
                  <a:t>100</a:t>
                </a:r>
              </a:p>
            </p:txBody>
          </p:sp>
          <p:sp>
            <p:nvSpPr>
              <p:cNvPr id="46118" name="TextBox 28"/>
              <p:cNvSpPr txBox="1">
                <a:spLocks noChangeArrowheads="1"/>
              </p:cNvSpPr>
              <p:nvPr/>
            </p:nvSpPr>
            <p:spPr bwMode="auto">
              <a:xfrm>
                <a:off x="4141682" y="1606838"/>
                <a:ext cx="169898" cy="2770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200">
                    <a:cs typeface="Arial" charset="0"/>
                  </a:rPr>
                  <a:t>80</a:t>
                </a:r>
              </a:p>
            </p:txBody>
          </p:sp>
          <p:sp>
            <p:nvSpPr>
              <p:cNvPr id="46119" name="TextBox 29"/>
              <p:cNvSpPr txBox="1">
                <a:spLocks noChangeArrowheads="1"/>
              </p:cNvSpPr>
              <p:nvPr/>
            </p:nvSpPr>
            <p:spPr bwMode="auto">
              <a:xfrm>
                <a:off x="4141682" y="1843824"/>
                <a:ext cx="169898" cy="2770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200">
                    <a:cs typeface="Arial" charset="0"/>
                  </a:rPr>
                  <a:t>60</a:t>
                </a:r>
              </a:p>
            </p:txBody>
          </p:sp>
          <p:sp>
            <p:nvSpPr>
              <p:cNvPr id="46120" name="TextBox 30"/>
              <p:cNvSpPr txBox="1">
                <a:spLocks noChangeArrowheads="1"/>
              </p:cNvSpPr>
              <p:nvPr/>
            </p:nvSpPr>
            <p:spPr bwMode="auto">
              <a:xfrm>
                <a:off x="4141682" y="2074791"/>
                <a:ext cx="169898" cy="2770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200">
                    <a:cs typeface="Arial" charset="0"/>
                  </a:rPr>
                  <a:t>40</a:t>
                </a:r>
              </a:p>
            </p:txBody>
          </p:sp>
          <p:sp>
            <p:nvSpPr>
              <p:cNvPr id="46121" name="TextBox 31"/>
              <p:cNvSpPr txBox="1">
                <a:spLocks noChangeArrowheads="1"/>
              </p:cNvSpPr>
              <p:nvPr/>
            </p:nvSpPr>
            <p:spPr bwMode="auto">
              <a:xfrm>
                <a:off x="4141682" y="2306072"/>
                <a:ext cx="169898" cy="2770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200">
                    <a:cs typeface="Arial" charset="0"/>
                  </a:rPr>
                  <a:t>20</a:t>
                </a:r>
              </a:p>
            </p:txBody>
          </p:sp>
          <p:sp>
            <p:nvSpPr>
              <p:cNvPr id="46122" name="TextBox 26"/>
              <p:cNvSpPr txBox="1">
                <a:spLocks noChangeArrowheads="1"/>
              </p:cNvSpPr>
              <p:nvPr/>
            </p:nvSpPr>
            <p:spPr bwMode="auto">
              <a:xfrm rot="-5400000">
                <a:off x="3159854" y="1910575"/>
                <a:ext cx="1595996" cy="27772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>
                    <a:cs typeface="Arial" charset="0"/>
                  </a:rPr>
                  <a:t>Overall Survival (%)</a:t>
                </a:r>
              </a:p>
            </p:txBody>
          </p:sp>
          <p:sp>
            <p:nvSpPr>
              <p:cNvPr id="46123" name="TextBox 31"/>
              <p:cNvSpPr txBox="1">
                <a:spLocks noChangeArrowheads="1"/>
              </p:cNvSpPr>
              <p:nvPr/>
            </p:nvSpPr>
            <p:spPr bwMode="auto">
              <a:xfrm>
                <a:off x="4226621" y="2616240"/>
                <a:ext cx="84959" cy="2428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200">
                    <a:cs typeface="Arial" charset="0"/>
                  </a:rPr>
                  <a:t>0</a:t>
                </a:r>
              </a:p>
            </p:txBody>
          </p:sp>
        </p:grpSp>
        <p:sp>
          <p:nvSpPr>
            <p:cNvPr id="46093" name="TextBox 22"/>
            <p:cNvSpPr txBox="1">
              <a:spLocks noChangeArrowheads="1"/>
            </p:cNvSpPr>
            <p:nvPr/>
          </p:nvSpPr>
          <p:spPr bwMode="auto">
            <a:xfrm>
              <a:off x="4332845" y="6062620"/>
              <a:ext cx="1344951" cy="3693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sz="1200">
                  <a:cs typeface="Arial" charset="0"/>
                </a:rPr>
                <a:t>   10   20   30   40</a:t>
              </a:r>
            </a:p>
            <a:p>
              <a:pPr algn="ctr"/>
              <a:r>
                <a:rPr lang="en-US" sz="1200">
                  <a:cs typeface="Arial" charset="0"/>
                </a:rPr>
                <a:t>Time (months)</a:t>
              </a:r>
            </a:p>
          </p:txBody>
        </p:sp>
        <p:sp>
          <p:nvSpPr>
            <p:cNvPr id="46094" name="TextBox 22"/>
            <p:cNvSpPr txBox="1">
              <a:spLocks noChangeArrowheads="1"/>
            </p:cNvSpPr>
            <p:nvPr/>
          </p:nvSpPr>
          <p:spPr bwMode="auto">
            <a:xfrm>
              <a:off x="5885687" y="6062620"/>
              <a:ext cx="1344951" cy="3693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sz="1200">
                  <a:cs typeface="Arial" charset="0"/>
                </a:rPr>
                <a:t>0   10   20   30   40</a:t>
              </a:r>
            </a:p>
            <a:p>
              <a:pPr algn="ctr"/>
              <a:r>
                <a:rPr lang="en-US" sz="1200">
                  <a:cs typeface="Arial" charset="0"/>
                </a:rPr>
                <a:t>Time (months)</a:t>
              </a:r>
            </a:p>
          </p:txBody>
        </p:sp>
        <p:sp>
          <p:nvSpPr>
            <p:cNvPr id="46095" name="TextBox 22"/>
            <p:cNvSpPr txBox="1">
              <a:spLocks noChangeArrowheads="1"/>
            </p:cNvSpPr>
            <p:nvPr/>
          </p:nvSpPr>
          <p:spPr bwMode="auto">
            <a:xfrm>
              <a:off x="7480573" y="6062620"/>
              <a:ext cx="1344951" cy="3693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sz="1200">
                  <a:cs typeface="Arial" charset="0"/>
                </a:rPr>
                <a:t>0   10   20   30   40</a:t>
              </a:r>
            </a:p>
            <a:p>
              <a:pPr algn="ctr"/>
              <a:r>
                <a:rPr lang="en-US" sz="1200">
                  <a:cs typeface="Arial" charset="0"/>
                </a:rPr>
                <a:t>Time (months)</a:t>
              </a:r>
            </a:p>
          </p:txBody>
        </p:sp>
        <p:sp>
          <p:nvSpPr>
            <p:cNvPr id="46096" name="Rectangle 18"/>
            <p:cNvSpPr>
              <a:spLocks noChangeArrowheads="1"/>
            </p:cNvSpPr>
            <p:nvPr/>
          </p:nvSpPr>
          <p:spPr bwMode="auto">
            <a:xfrm>
              <a:off x="5667163" y="1356717"/>
              <a:ext cx="265804" cy="470590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097" name="Rectangle 51"/>
            <p:cNvSpPr>
              <a:spLocks noChangeArrowheads="1"/>
            </p:cNvSpPr>
            <p:nvPr/>
          </p:nvSpPr>
          <p:spPr bwMode="auto">
            <a:xfrm>
              <a:off x="7246668" y="1356717"/>
              <a:ext cx="265804" cy="470590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098" name="TextBox 53"/>
            <p:cNvSpPr txBox="1">
              <a:spLocks noChangeArrowheads="1"/>
            </p:cNvSpPr>
            <p:nvPr/>
          </p:nvSpPr>
          <p:spPr bwMode="auto">
            <a:xfrm>
              <a:off x="5840303" y="1016680"/>
              <a:ext cx="1519647" cy="46166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rIns="0">
              <a:spAutoFit/>
            </a:bodyPr>
            <a:lstStyle/>
            <a:p>
              <a:pPr algn="ctr"/>
              <a:r>
                <a:rPr lang="en-US" sz="1200">
                  <a:cs typeface="Arial" charset="0"/>
                </a:rPr>
                <a:t>paclitaxel+carboplatin</a:t>
              </a:r>
            </a:p>
            <a:p>
              <a:pPr algn="ctr"/>
              <a:r>
                <a:rPr lang="en-US" sz="1200">
                  <a:cs typeface="Arial" charset="0"/>
                </a:rPr>
                <a:t>+bevacizumab</a:t>
              </a:r>
            </a:p>
          </p:txBody>
        </p:sp>
        <p:sp>
          <p:nvSpPr>
            <p:cNvPr id="46099" name="TextBox 54"/>
            <p:cNvSpPr txBox="1">
              <a:spLocks noChangeArrowheads="1"/>
            </p:cNvSpPr>
            <p:nvPr/>
          </p:nvSpPr>
          <p:spPr bwMode="auto">
            <a:xfrm>
              <a:off x="7503832" y="1186808"/>
              <a:ext cx="1298432" cy="2769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rIns="0">
              <a:spAutoFit/>
            </a:bodyPr>
            <a:lstStyle/>
            <a:p>
              <a:r>
                <a:rPr lang="en-US" sz="1200">
                  <a:cs typeface="Arial" charset="0"/>
                </a:rPr>
                <a:t>docetaxel+cisplatin</a:t>
              </a:r>
            </a:p>
          </p:txBody>
        </p:sp>
        <p:sp>
          <p:nvSpPr>
            <p:cNvPr id="46100" name="TextBox 55"/>
            <p:cNvSpPr txBox="1">
              <a:spLocks noChangeArrowheads="1"/>
            </p:cNvSpPr>
            <p:nvPr/>
          </p:nvSpPr>
          <p:spPr bwMode="auto">
            <a:xfrm>
              <a:off x="4249444" y="2875539"/>
              <a:ext cx="1493999" cy="2769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rIns="0">
              <a:spAutoFit/>
            </a:bodyPr>
            <a:lstStyle/>
            <a:p>
              <a:r>
                <a:rPr lang="en-US" sz="1200">
                  <a:cs typeface="Arial" charset="0"/>
                </a:rPr>
                <a:t>docetaxel+carboplatin</a:t>
              </a:r>
            </a:p>
          </p:txBody>
        </p:sp>
        <p:sp>
          <p:nvSpPr>
            <p:cNvPr id="46101" name="TextBox 56"/>
            <p:cNvSpPr txBox="1">
              <a:spLocks noChangeArrowheads="1"/>
            </p:cNvSpPr>
            <p:nvPr/>
          </p:nvSpPr>
          <p:spPr bwMode="auto">
            <a:xfrm>
              <a:off x="5871144" y="2875539"/>
              <a:ext cx="1381789" cy="2769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rIns="0">
              <a:spAutoFit/>
            </a:bodyPr>
            <a:lstStyle/>
            <a:p>
              <a:r>
                <a:rPr lang="en-US" sz="1200">
                  <a:cs typeface="Arial" charset="0"/>
                </a:rPr>
                <a:t>vinorelbine+cisplatin</a:t>
              </a:r>
            </a:p>
          </p:txBody>
        </p:sp>
        <p:sp>
          <p:nvSpPr>
            <p:cNvPr id="46102" name="TextBox 57"/>
            <p:cNvSpPr txBox="1">
              <a:spLocks noChangeArrowheads="1"/>
            </p:cNvSpPr>
            <p:nvPr/>
          </p:nvSpPr>
          <p:spPr bwMode="auto">
            <a:xfrm>
              <a:off x="7885346" y="2875539"/>
              <a:ext cx="535403" cy="2769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rIns="0">
              <a:spAutoFit/>
            </a:bodyPr>
            <a:lstStyle/>
            <a:p>
              <a:r>
                <a:rPr lang="en-US" sz="1200">
                  <a:cs typeface="Arial" charset="0"/>
                </a:rPr>
                <a:t>placebo</a:t>
              </a:r>
            </a:p>
          </p:txBody>
        </p:sp>
        <p:sp>
          <p:nvSpPr>
            <p:cNvPr id="46103" name="TextBox 58"/>
            <p:cNvSpPr txBox="1">
              <a:spLocks noChangeArrowheads="1"/>
            </p:cNvSpPr>
            <p:nvPr/>
          </p:nvSpPr>
          <p:spPr bwMode="auto">
            <a:xfrm>
              <a:off x="7736484" y="4529456"/>
              <a:ext cx="809517" cy="2769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rIns="0">
              <a:spAutoFit/>
            </a:bodyPr>
            <a:lstStyle/>
            <a:p>
              <a:r>
                <a:rPr lang="en-US" sz="1200">
                  <a:cs typeface="Arial" charset="0"/>
                </a:rPr>
                <a:t>pemetrexed</a:t>
              </a:r>
            </a:p>
          </p:txBody>
        </p:sp>
        <p:sp>
          <p:nvSpPr>
            <p:cNvPr id="46104" name="TextBox 59"/>
            <p:cNvSpPr txBox="1">
              <a:spLocks noChangeArrowheads="1"/>
            </p:cNvSpPr>
            <p:nvPr/>
          </p:nvSpPr>
          <p:spPr bwMode="auto">
            <a:xfrm>
              <a:off x="6216633" y="4529456"/>
              <a:ext cx="655629" cy="2769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rIns="0">
              <a:spAutoFit/>
            </a:bodyPr>
            <a:lstStyle/>
            <a:p>
              <a:r>
                <a:rPr lang="en-US" sz="1200">
                  <a:cs typeface="Arial" charset="0"/>
                </a:rPr>
                <a:t>docetaxel</a:t>
              </a:r>
            </a:p>
          </p:txBody>
        </p:sp>
        <p:sp>
          <p:nvSpPr>
            <p:cNvPr id="46105" name="TextBox 60"/>
            <p:cNvSpPr txBox="1">
              <a:spLocks noChangeArrowheads="1"/>
            </p:cNvSpPr>
            <p:nvPr/>
          </p:nvSpPr>
          <p:spPr bwMode="auto">
            <a:xfrm>
              <a:off x="4700527" y="4529456"/>
              <a:ext cx="535403" cy="2769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rIns="0">
              <a:spAutoFit/>
            </a:bodyPr>
            <a:lstStyle/>
            <a:p>
              <a:r>
                <a:rPr lang="en-US" sz="1200">
                  <a:cs typeface="Arial" charset="0"/>
                </a:rPr>
                <a:t>erlotinib</a:t>
              </a:r>
            </a:p>
          </p:txBody>
        </p:sp>
        <p:sp>
          <p:nvSpPr>
            <p:cNvPr id="46106" name="Rectangle 52"/>
            <p:cNvSpPr>
              <a:spLocks noChangeArrowheads="1"/>
            </p:cNvSpPr>
            <p:nvPr/>
          </p:nvSpPr>
          <p:spPr bwMode="auto">
            <a:xfrm>
              <a:off x="4311580" y="2743036"/>
              <a:ext cx="4621330" cy="1532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07" name="Rectangle 62"/>
            <p:cNvSpPr>
              <a:spLocks noChangeArrowheads="1"/>
            </p:cNvSpPr>
            <p:nvPr/>
          </p:nvSpPr>
          <p:spPr bwMode="auto">
            <a:xfrm>
              <a:off x="4311580" y="4424447"/>
              <a:ext cx="4621330" cy="1532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08" name="TextBox 63"/>
            <p:cNvSpPr txBox="1">
              <a:spLocks noChangeArrowheads="1"/>
            </p:cNvSpPr>
            <p:nvPr/>
          </p:nvSpPr>
          <p:spPr bwMode="auto">
            <a:xfrm>
              <a:off x="4700478" y="4888755"/>
              <a:ext cx="785922" cy="4616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r>
                <a:rPr lang="en-US" sz="1200">
                  <a:cs typeface="Arial" charset="0"/>
                </a:rPr>
                <a:t>Data</a:t>
              </a:r>
            </a:p>
            <a:p>
              <a:r>
                <a:rPr lang="en-US" sz="1200">
                  <a:cs typeface="Arial" charset="0"/>
                </a:rPr>
                <a:t>Model</a:t>
              </a:r>
            </a:p>
          </p:txBody>
        </p:sp>
        <p:sp>
          <p:nvSpPr>
            <p:cNvPr id="46109" name="TextBox 64"/>
            <p:cNvSpPr txBox="1">
              <a:spLocks noChangeArrowheads="1"/>
            </p:cNvSpPr>
            <p:nvPr/>
          </p:nvSpPr>
          <p:spPr bwMode="auto">
            <a:xfrm>
              <a:off x="4834844" y="5141470"/>
              <a:ext cx="65" cy="2769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rIns="0">
              <a:spAutoFit/>
            </a:bodyPr>
            <a:lstStyle/>
            <a:p>
              <a:endParaRPr lang="en-US" sz="1200">
                <a:cs typeface="Arial" charset="0"/>
              </a:endParaRPr>
            </a:p>
          </p:txBody>
        </p:sp>
        <p:grpSp>
          <p:nvGrpSpPr>
            <p:cNvPr id="46110" name="Group 73"/>
            <p:cNvGrpSpPr>
              <a:grpSpLocks/>
            </p:cNvGrpSpPr>
            <p:nvPr/>
          </p:nvGrpSpPr>
          <p:grpSpPr bwMode="auto">
            <a:xfrm>
              <a:off x="5195888" y="4968595"/>
              <a:ext cx="259557" cy="107156"/>
              <a:chOff x="5119633" y="4968595"/>
              <a:chExt cx="342955" cy="107156"/>
            </a:xfrm>
          </p:grpSpPr>
          <p:cxnSp>
            <p:nvCxnSpPr>
              <p:cNvPr id="46113" name="Straight Connector 65"/>
              <p:cNvCxnSpPr>
                <a:cxnSpLocks noChangeShapeType="1"/>
              </p:cNvCxnSpPr>
              <p:nvPr/>
            </p:nvCxnSpPr>
            <p:spPr bwMode="auto">
              <a:xfrm>
                <a:off x="5119633" y="5023364"/>
                <a:ext cx="34295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6114" name="Straight Connector 67"/>
              <p:cNvCxnSpPr>
                <a:cxnSpLocks noChangeShapeType="1"/>
              </p:cNvCxnSpPr>
              <p:nvPr/>
            </p:nvCxnSpPr>
            <p:spPr bwMode="auto">
              <a:xfrm>
                <a:off x="5119633" y="4968595"/>
                <a:ext cx="34295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46115" name="Straight Connector 70"/>
              <p:cNvCxnSpPr>
                <a:cxnSpLocks noChangeShapeType="1"/>
              </p:cNvCxnSpPr>
              <p:nvPr/>
            </p:nvCxnSpPr>
            <p:spPr bwMode="auto">
              <a:xfrm>
                <a:off x="5119633" y="5075751"/>
                <a:ext cx="34295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ash"/>
                <a:round/>
                <a:headEnd/>
                <a:tailEnd/>
              </a:ln>
            </p:spPr>
          </p:cxnSp>
        </p:grpSp>
        <p:sp>
          <p:nvSpPr>
            <p:cNvPr id="75" name="Rectangle 74"/>
            <p:cNvSpPr/>
            <p:nvPr/>
          </p:nvSpPr>
          <p:spPr bwMode="auto">
            <a:xfrm>
              <a:off x="5195507" y="5141619"/>
              <a:ext cx="260380" cy="138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a typeface="+mn-ea"/>
                <a:cs typeface="Arial" pitchFamily="34" charset="0"/>
              </a:endParaRPr>
            </a:p>
          </p:txBody>
        </p:sp>
        <p:cxnSp>
          <p:nvCxnSpPr>
            <p:cNvPr id="77" name="Straight Connector 76"/>
            <p:cNvCxnSpPr>
              <a:endCxn id="75" idx="3"/>
            </p:cNvCxnSpPr>
            <p:nvPr/>
          </p:nvCxnSpPr>
          <p:spPr bwMode="auto">
            <a:xfrm>
              <a:off x="5195507" y="5211452"/>
              <a:ext cx="26038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6084" name="Slide Number Placeholder 79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287FA22-449E-4D31-BD17-ECB1FB9931B6}" type="slidenum">
              <a:rPr lang="en-US" smtClean="0">
                <a:ea typeface="ＭＳ Ｐゴシック"/>
              </a:rPr>
              <a:pPr/>
              <a:t>18</a:t>
            </a:fld>
            <a:endParaRPr lang="en-US" smtClean="0">
              <a:ea typeface="ＭＳ Ｐゴシック"/>
            </a:endParaRPr>
          </a:p>
        </p:txBody>
      </p:sp>
      <p:sp>
        <p:nvSpPr>
          <p:cNvPr id="46085" name="Footer Placeholder 80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charset="0"/>
                <a:ea typeface="ＭＳ Ｐゴシック"/>
                <a:cs typeface="Arial" charset="0"/>
              </a:rPr>
              <a:t>| ACoP | A. Stein | May 13, 2013 | Modeling solid tumor data </a:t>
            </a:r>
          </a:p>
        </p:txBody>
      </p:sp>
      <p:sp>
        <p:nvSpPr>
          <p:cNvPr id="46086" name="TextBox 9"/>
          <p:cNvSpPr txBox="1">
            <a:spLocks noChangeArrowheads="1"/>
          </p:cNvSpPr>
          <p:nvPr/>
        </p:nvSpPr>
        <p:spPr bwMode="auto">
          <a:xfrm>
            <a:off x="5540375" y="6049963"/>
            <a:ext cx="24161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400"/>
              <a:t>Paclitaxel + Carboplatin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5549900" y="6038850"/>
            <a:ext cx="32115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ea typeface="ＭＳ Ｐゴシック"/>
                <a:cs typeface="ＭＳ Ｐゴシック"/>
              </a:rPr>
              <a:t>Result:</a:t>
            </a:r>
            <a:r>
              <a:rPr lang="en-US" smtClean="0">
                <a:ea typeface="ＭＳ Ｐゴシック"/>
                <a:cs typeface="ＭＳ Ｐゴシック"/>
              </a:rPr>
              <a:t> FDA model used to prospectively predict Phase III outcome.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40A163A-7C6D-4923-92E4-464452285E49}" type="slidenum">
              <a:rPr lang="en-US" smtClean="0">
                <a:ea typeface="ＭＳ Ｐゴシック"/>
              </a:rPr>
              <a:pPr/>
              <a:t>19</a:t>
            </a:fld>
            <a:endParaRPr lang="en-US" smtClean="0">
              <a:ea typeface="ＭＳ Ｐゴシック"/>
            </a:endParaRP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27875" y="6324600"/>
            <a:ext cx="1536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7"/>
          <p:cNvPicPr>
            <a:picLocks noChangeAspect="1"/>
          </p:cNvPicPr>
          <p:nvPr/>
        </p:nvPicPr>
        <p:blipFill>
          <a:blip r:embed="rId3"/>
          <a:srcRect l="5516" b="8633"/>
          <a:stretch>
            <a:fillRect/>
          </a:stretch>
        </p:blipFill>
        <p:spPr bwMode="auto">
          <a:xfrm>
            <a:off x="419100" y="1993900"/>
            <a:ext cx="5003800" cy="322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ular Callout 10"/>
          <p:cNvSpPr/>
          <p:nvPr/>
        </p:nvSpPr>
        <p:spPr>
          <a:xfrm>
            <a:off x="1814513" y="2260600"/>
            <a:ext cx="1631950" cy="976313"/>
          </a:xfrm>
          <a:prstGeom prst="wedgeRoundRectCallout">
            <a:avLst>
              <a:gd name="adj1" fmla="val -45323"/>
              <a:gd name="adj2" fmla="val 86364"/>
              <a:gd name="adj3" fmla="val 1666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800" dirty="0">
                <a:solidFill>
                  <a:schemeClr val="tx1"/>
                </a:solidFill>
              </a:rPr>
              <a:t>Paclitaxel + </a:t>
            </a:r>
          </a:p>
          <a:p>
            <a:pPr algn="ctr">
              <a:defRPr/>
            </a:pPr>
            <a:r>
              <a:rPr lang="en-US" sz="1800" dirty="0">
                <a:solidFill>
                  <a:schemeClr val="tx1"/>
                </a:solidFill>
              </a:rPr>
              <a:t>Carboplatin + </a:t>
            </a:r>
          </a:p>
          <a:p>
            <a:pPr algn="ctr">
              <a:defRPr/>
            </a:pPr>
            <a:r>
              <a:rPr lang="en-US" sz="1800" dirty="0">
                <a:solidFill>
                  <a:schemeClr val="tx1"/>
                </a:solidFill>
              </a:rPr>
              <a:t>Motesanib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860425" y="4248150"/>
            <a:ext cx="1265238" cy="642938"/>
          </a:xfrm>
          <a:prstGeom prst="wedgeRoundRectCallout">
            <a:avLst>
              <a:gd name="adj1" fmla="val 29238"/>
              <a:gd name="adj2" fmla="val -110188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800" dirty="0">
                <a:solidFill>
                  <a:schemeClr val="tx1"/>
                </a:solidFill>
              </a:rPr>
              <a:t>Paclitaxel + </a:t>
            </a:r>
          </a:p>
          <a:p>
            <a:pPr algn="ctr">
              <a:defRPr/>
            </a:pPr>
            <a:r>
              <a:rPr lang="en-US" sz="1800" dirty="0">
                <a:solidFill>
                  <a:schemeClr val="tx1"/>
                </a:solidFill>
              </a:rPr>
              <a:t>Carboplatin</a:t>
            </a:r>
          </a:p>
        </p:txBody>
      </p:sp>
      <p:sp>
        <p:nvSpPr>
          <p:cNvPr id="47112" name="TextBox 13"/>
          <p:cNvSpPr txBox="1">
            <a:spLocks noChangeArrowheads="1"/>
          </p:cNvSpPr>
          <p:nvPr/>
        </p:nvSpPr>
        <p:spPr bwMode="auto">
          <a:xfrm>
            <a:off x="2006600" y="5156200"/>
            <a:ext cx="1663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Time (months)</a:t>
            </a:r>
          </a:p>
        </p:txBody>
      </p:sp>
      <p:sp>
        <p:nvSpPr>
          <p:cNvPr id="47113" name="TextBox 15"/>
          <p:cNvSpPr txBox="1">
            <a:spLocks noChangeArrowheads="1"/>
          </p:cNvSpPr>
          <p:nvPr/>
        </p:nvSpPr>
        <p:spPr bwMode="auto">
          <a:xfrm rot="-5400000">
            <a:off x="-927099" y="3352800"/>
            <a:ext cx="24050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Probability of Survival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5118100" y="2230438"/>
          <a:ext cx="3905800" cy="16610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308"/>
                <a:gridCol w="1000501"/>
                <a:gridCol w="1519991"/>
              </a:tblGrid>
              <a:tr h="746691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Hazard Ratio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Confidence Interval</a:t>
                      </a:r>
                      <a:endParaRPr lang="en-US" b="1" dirty="0"/>
                    </a:p>
                  </a:txBody>
                  <a:tcPr anchor="ctr"/>
                </a:tc>
              </a:tr>
              <a:tr h="746691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Model Prediction</a:t>
                      </a:r>
                      <a:r>
                        <a:rPr lang="en-US" b="1" baseline="30000" dirty="0" smtClean="0"/>
                        <a:t>1</a:t>
                      </a:r>
                    </a:p>
                    <a:p>
                      <a:pPr algn="l"/>
                      <a:r>
                        <a:rPr lang="en-US" b="1" dirty="0" smtClean="0"/>
                        <a:t>(2010)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0.71-1.1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119688" y="3897313"/>
          <a:ext cx="3905800" cy="914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308"/>
                <a:gridCol w="1000501"/>
                <a:gridCol w="1519991"/>
              </a:tblGrid>
              <a:tr h="746691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Clinical Result</a:t>
                      </a:r>
                      <a:r>
                        <a:rPr lang="en-US" b="1" baseline="30000" dirty="0" smtClean="0"/>
                        <a:t>2</a:t>
                      </a:r>
                    </a:p>
                    <a:p>
                      <a:pPr algn="l"/>
                      <a:r>
                        <a:rPr lang="en-US" b="1" dirty="0" smtClean="0"/>
                        <a:t>(2012)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0.78-1.0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533775" y="581025"/>
            <a:ext cx="43227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i="1"/>
              <a:t> Prediction was correct.</a:t>
            </a:r>
          </a:p>
        </p:txBody>
      </p:sp>
      <p:sp>
        <p:nvSpPr>
          <p:cNvPr id="47139" name="Rectangle 21"/>
          <p:cNvSpPr>
            <a:spLocks noChangeArrowheads="1"/>
          </p:cNvSpPr>
          <p:nvPr/>
        </p:nvSpPr>
        <p:spPr bwMode="auto">
          <a:xfrm>
            <a:off x="541338" y="5970588"/>
            <a:ext cx="68246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1. R Bruno et al. J Clin Oncol 28, 2010 (abs)</a:t>
            </a:r>
          </a:p>
          <a:p>
            <a:r>
              <a:rPr lang="en-US" sz="1400"/>
              <a:t>2. L Claret et al. Clin Pharmacol Ther 92, 631-634, (2012) 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647700" y="5995988"/>
            <a:ext cx="82677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/>
                <a:cs typeface="ＭＳ Ｐゴシック"/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050" y="1282700"/>
            <a:ext cx="7981950" cy="4940300"/>
          </a:xfrm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dirty="0" smtClean="0"/>
              <a:t>Oncology Phase III trials have a &gt;40% failure rate</a:t>
            </a:r>
            <a:r>
              <a:rPr lang="en-US" baseline="30000" dirty="0" smtClean="0"/>
              <a:t>1</a:t>
            </a:r>
          </a:p>
          <a:p>
            <a:pPr>
              <a:buFont typeface="Wingdings" charset="0"/>
              <a:buChar char="§"/>
              <a:defRPr/>
            </a:pPr>
            <a:r>
              <a:rPr lang="en-US" dirty="0" smtClean="0"/>
              <a:t>Suboptimal Phase III</a:t>
            </a:r>
            <a:r>
              <a:rPr lang="en-US" dirty="0"/>
              <a:t> </a:t>
            </a:r>
            <a:r>
              <a:rPr lang="en-US" dirty="0" smtClean="0"/>
              <a:t>decisions (e.g. dose selection, powering of study, go-no/go)</a:t>
            </a:r>
            <a:r>
              <a:rPr lang="en-US" dirty="0"/>
              <a:t> </a:t>
            </a:r>
            <a:r>
              <a:rPr lang="en-US" dirty="0" smtClean="0"/>
              <a:t>may result from not fully using the available tumor data that is collected.</a:t>
            </a:r>
          </a:p>
          <a:p>
            <a:pPr>
              <a:buFont typeface="Wingdings" charset="0"/>
              <a:buChar char="§"/>
              <a:defRPr/>
            </a:pPr>
            <a:r>
              <a:rPr lang="en-US" dirty="0" smtClean="0"/>
              <a:t>The </a:t>
            </a:r>
            <a:r>
              <a:rPr lang="en-US" dirty="0" err="1" smtClean="0"/>
              <a:t>pharmacometrics</a:t>
            </a:r>
            <a:r>
              <a:rPr lang="en-US" dirty="0" smtClean="0"/>
              <a:t> community is developing methodologies that take into account more of the available data, which could potentially lead to more efficient trials and reduced failure rates. </a:t>
            </a:r>
          </a:p>
          <a:p>
            <a:pPr marL="165100" lvl="1" indent="0">
              <a:buFont typeface="Arial" charset="0"/>
              <a:buNone/>
              <a:defRPr/>
            </a:pPr>
            <a:endParaRPr lang="en-US" sz="2400" dirty="0"/>
          </a:p>
          <a:p>
            <a:pPr lvl="1">
              <a:defRPr/>
            </a:pPr>
            <a:endParaRPr lang="en-US" sz="2400" dirty="0" smtClean="0"/>
          </a:p>
          <a:p>
            <a:pPr>
              <a:buFont typeface="Wingdings" charset="0"/>
              <a:buChar char="§"/>
              <a:defRPr/>
            </a:pPr>
            <a:endParaRPr lang="en-US" dirty="0"/>
          </a:p>
        </p:txBody>
      </p:sp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3C9893D-7676-4B44-AAE6-F1868D95163A}" type="slidenum">
              <a:rPr lang="en-US" smtClean="0">
                <a:ea typeface="ＭＳ Ｐゴシック"/>
              </a:rPr>
              <a:pPr/>
              <a:t>2</a:t>
            </a:fld>
            <a:endParaRPr lang="en-US" smtClean="0">
              <a:ea typeface="ＭＳ Ｐゴシック"/>
            </a:endParaRPr>
          </a:p>
        </p:txBody>
      </p:sp>
      <p:sp>
        <p:nvSpPr>
          <p:cNvPr id="26628" name="TextBox 7"/>
          <p:cNvSpPr txBox="1">
            <a:spLocks noChangeArrowheads="1"/>
          </p:cNvSpPr>
          <p:nvPr/>
        </p:nvSpPr>
        <p:spPr bwMode="auto">
          <a:xfrm>
            <a:off x="450850" y="6191250"/>
            <a:ext cx="48641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cs typeface="Arial" charset="0"/>
              </a:rPr>
              <a:t>1. DiMasi JA and Grabowski, </a:t>
            </a:r>
            <a:r>
              <a:rPr lang="en-US" sz="1400" i="1">
                <a:cs typeface="Arial" charset="0"/>
              </a:rPr>
              <a:t>J Clin. Oncol</a:t>
            </a:r>
            <a:r>
              <a:rPr lang="en-US" sz="1400">
                <a:cs typeface="Arial" charset="0"/>
              </a:rPr>
              <a:t>., 25, 209 (2007) 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98475" y="6216650"/>
            <a:ext cx="82629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</a:t>
            </a:r>
            <a:r>
              <a:rPr lang="en-US" dirty="0" err="1"/>
              <a:t>ACoP</a:t>
            </a:r>
            <a:r>
              <a:rPr lang="en-US" dirty="0"/>
              <a:t> | A. Stein | May 13, 2013 | Modeling solid tumor data 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539750" y="614363"/>
            <a:ext cx="8604250" cy="498475"/>
          </a:xfrm>
        </p:spPr>
        <p:txBody>
          <a:bodyPr/>
          <a:lstStyle/>
          <a:p>
            <a:r>
              <a:rPr lang="en-US" smtClean="0">
                <a:ea typeface="ＭＳ Ｐゴシック"/>
                <a:cs typeface="ＭＳ Ｐゴシック"/>
              </a:rPr>
              <a:t>Model Validation in Non Small Cell Lung Cancer</a:t>
            </a:r>
            <a:br>
              <a:rPr lang="en-US" smtClean="0">
                <a:ea typeface="ＭＳ Ｐゴシック"/>
                <a:cs typeface="ＭＳ Ｐゴシック"/>
              </a:rPr>
            </a:br>
            <a:r>
              <a:rPr lang="en-US" smtClean="0">
                <a:ea typeface="ＭＳ Ｐゴシック"/>
                <a:cs typeface="ＭＳ Ｐゴシック"/>
              </a:rPr>
              <a:t>More data is needed (especially in successful trials)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5E8B902-009C-45F3-BBEC-8343C014AEE6}" type="slidenum">
              <a:rPr lang="en-US" smtClean="0">
                <a:ea typeface="ＭＳ Ｐゴシック"/>
              </a:rPr>
              <a:pPr/>
              <a:t>20</a:t>
            </a:fld>
            <a:endParaRPr lang="en-US" smtClean="0">
              <a:ea typeface="ＭＳ Ｐゴシック"/>
            </a:endParaRPr>
          </a:p>
        </p:txBody>
      </p:sp>
      <p:sp>
        <p:nvSpPr>
          <p:cNvPr id="48132" name="TextBox 9"/>
          <p:cNvSpPr txBox="1">
            <a:spLocks noChangeArrowheads="1"/>
          </p:cNvSpPr>
          <p:nvPr/>
        </p:nvSpPr>
        <p:spPr bwMode="auto">
          <a:xfrm>
            <a:off x="1866900" y="5473700"/>
            <a:ext cx="49149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Predicted Hazard Ratio (upper 95% CI)</a:t>
            </a:r>
          </a:p>
        </p:txBody>
      </p:sp>
      <p:sp>
        <p:nvSpPr>
          <p:cNvPr id="48133" name="TextBox 10"/>
          <p:cNvSpPr txBox="1">
            <a:spLocks noChangeArrowheads="1"/>
          </p:cNvSpPr>
          <p:nvPr/>
        </p:nvSpPr>
        <p:spPr bwMode="auto">
          <a:xfrm>
            <a:off x="101600" y="2998788"/>
            <a:ext cx="192405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/>
              <a:t>Observed</a:t>
            </a:r>
          </a:p>
          <a:p>
            <a:pPr algn="ctr"/>
            <a:r>
              <a:rPr lang="en-US" sz="2000"/>
              <a:t>Hazard Ratio</a:t>
            </a:r>
          </a:p>
          <a:p>
            <a:pPr algn="ctr"/>
            <a:r>
              <a:rPr lang="en-US" sz="2000"/>
              <a:t>(upper 95% CI)</a:t>
            </a:r>
          </a:p>
        </p:txBody>
      </p:sp>
      <p:pic>
        <p:nvPicPr>
          <p:cNvPr id="48134" name="Picture 5" descr="Task06_HRscatter.eps"/>
          <p:cNvPicPr>
            <a:picLocks noChangeAspect="1"/>
          </p:cNvPicPr>
          <p:nvPr/>
        </p:nvPicPr>
        <p:blipFill>
          <a:blip r:embed="rId2"/>
          <a:srcRect l="5556" b="5737"/>
          <a:stretch>
            <a:fillRect/>
          </a:stretch>
        </p:blipFill>
        <p:spPr bwMode="auto">
          <a:xfrm>
            <a:off x="2022475" y="1606550"/>
            <a:ext cx="4067175" cy="393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3784600" y="1609725"/>
            <a:ext cx="5245100" cy="2301875"/>
            <a:chOff x="3784600" y="1329821"/>
            <a:chExt cx="5245100" cy="2302379"/>
          </a:xfrm>
        </p:grpSpPr>
        <p:sp>
          <p:nvSpPr>
            <p:cNvPr id="24" name="Rectangle 23"/>
            <p:cNvSpPr/>
            <p:nvPr/>
          </p:nvSpPr>
          <p:spPr>
            <a:xfrm>
              <a:off x="3784600" y="1329821"/>
              <a:ext cx="2324100" cy="2302379"/>
            </a:xfrm>
            <a:prstGeom prst="rect">
              <a:avLst/>
            </a:prstGeom>
            <a:solidFill>
              <a:srgbClr val="0000FF">
                <a:alpha val="30000"/>
              </a:srgbClr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146" name="TextBox 12"/>
            <p:cNvSpPr txBox="1">
              <a:spLocks noChangeArrowheads="1"/>
            </p:cNvSpPr>
            <p:nvPr/>
          </p:nvSpPr>
          <p:spPr bwMode="auto">
            <a:xfrm>
              <a:off x="6197600" y="1816100"/>
              <a:ext cx="2832100" cy="1200328"/>
            </a:xfrm>
            <a:prstGeom prst="rect">
              <a:avLst/>
            </a:prstGeom>
            <a:solidFill>
              <a:srgbClr val="0000FF">
                <a:alpha val="30196"/>
              </a:srgbClr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Correctly Predicted Trials: Failure</a:t>
              </a:r>
            </a:p>
            <a:p>
              <a:r>
                <a:rPr lang="en-US"/>
                <a:t>(HR</a:t>
              </a:r>
              <a:r>
                <a:rPr lang="en-US" baseline="-25000"/>
                <a:t>upper95%</a:t>
              </a:r>
              <a:r>
                <a:rPr lang="en-US"/>
                <a:t> &gt;1)</a:t>
              </a:r>
            </a:p>
          </p:txBody>
        </p: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2425700" y="3886200"/>
            <a:ext cx="4381500" cy="1346200"/>
            <a:chOff x="2425700" y="3606800"/>
            <a:chExt cx="4381500" cy="1346200"/>
          </a:xfrm>
        </p:grpSpPr>
        <p:sp>
          <p:nvSpPr>
            <p:cNvPr id="9" name="Rectangle 8"/>
            <p:cNvSpPr/>
            <p:nvPr/>
          </p:nvSpPr>
          <p:spPr>
            <a:xfrm>
              <a:off x="2425700" y="3606800"/>
              <a:ext cx="1358900" cy="1346200"/>
            </a:xfrm>
            <a:prstGeom prst="rect">
              <a:avLst/>
            </a:prstGeom>
            <a:solidFill>
              <a:srgbClr val="008000">
                <a:alpha val="30000"/>
              </a:srgbClr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144" name="TextBox 25"/>
            <p:cNvSpPr txBox="1">
              <a:spLocks noChangeArrowheads="1"/>
            </p:cNvSpPr>
            <p:nvPr/>
          </p:nvSpPr>
          <p:spPr bwMode="auto">
            <a:xfrm>
              <a:off x="3975100" y="3695700"/>
              <a:ext cx="2832100" cy="1200328"/>
            </a:xfrm>
            <a:prstGeom prst="rect">
              <a:avLst/>
            </a:prstGeom>
            <a:solidFill>
              <a:srgbClr val="008000">
                <a:alpha val="30196"/>
              </a:srgbClr>
            </a:solidFill>
            <a:ln w="9525">
              <a:solidFill>
                <a:srgbClr val="008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Correctly Predicted Trial: Success</a:t>
              </a:r>
            </a:p>
            <a:p>
              <a:r>
                <a:rPr lang="en-US"/>
                <a:t>(HR</a:t>
              </a:r>
              <a:r>
                <a:rPr lang="en-US" baseline="-25000"/>
                <a:t>upper95%</a:t>
              </a:r>
              <a:r>
                <a:rPr lang="en-US"/>
                <a:t> &lt;1)</a:t>
              </a:r>
            </a:p>
          </p:txBody>
        </p:sp>
      </p:grpSp>
      <p:sp>
        <p:nvSpPr>
          <p:cNvPr id="48137" name="Rectangle 29"/>
          <p:cNvSpPr>
            <a:spLocks noChangeArrowheads="1"/>
          </p:cNvSpPr>
          <p:nvPr/>
        </p:nvSpPr>
        <p:spPr bwMode="auto">
          <a:xfrm>
            <a:off x="444500" y="5995988"/>
            <a:ext cx="88519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L Claret et al., </a:t>
            </a:r>
            <a:r>
              <a:rPr lang="en-US" sz="1400" dirty="0" err="1"/>
              <a:t>Clin</a:t>
            </a:r>
            <a:r>
              <a:rPr lang="en-US" sz="1400" dirty="0"/>
              <a:t>. Pharm. </a:t>
            </a:r>
            <a:r>
              <a:rPr lang="en-US" sz="1400" dirty="0" err="1"/>
              <a:t>Ther</a:t>
            </a:r>
            <a:r>
              <a:rPr lang="en-US" sz="1400" dirty="0"/>
              <a:t>. 92, 631 (2012) 	Y Wang et al., </a:t>
            </a:r>
            <a:r>
              <a:rPr lang="en-US" sz="1400" dirty="0" err="1"/>
              <a:t>Clin</a:t>
            </a:r>
            <a:r>
              <a:rPr lang="en-US" sz="1400" dirty="0"/>
              <a:t>. Pharm. </a:t>
            </a:r>
            <a:r>
              <a:rPr lang="en-US" sz="1400" dirty="0" err="1"/>
              <a:t>Ther</a:t>
            </a:r>
            <a:r>
              <a:rPr lang="en-US" sz="1400" dirty="0"/>
              <a:t>. 86, 167 (2009) </a:t>
            </a:r>
          </a:p>
          <a:p>
            <a:r>
              <a:rPr lang="en-US" sz="1400" dirty="0"/>
              <a:t>W Sallas et al. </a:t>
            </a:r>
            <a:r>
              <a:rPr lang="en-US" sz="1400" dirty="0" err="1" smtClean="0"/>
              <a:t>ACoP</a:t>
            </a:r>
            <a:r>
              <a:rPr lang="en-US" sz="1400" dirty="0" smtClean="0"/>
              <a:t> (2011)</a:t>
            </a:r>
            <a:endParaRPr lang="en-US" sz="14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406400" y="5995988"/>
            <a:ext cx="845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93700" y="6096000"/>
            <a:ext cx="114300" cy="114300"/>
          </a:xfrm>
          <a:prstGeom prst="rect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946650" y="6096000"/>
            <a:ext cx="127000" cy="127000"/>
          </a:xfrm>
          <a:prstGeom prst="ellipse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374650" y="6299200"/>
            <a:ext cx="153988" cy="133350"/>
          </a:xfrm>
          <a:prstGeom prst="triangle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6845300" y="3924300"/>
            <a:ext cx="2298700" cy="13234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/>
              <a:t>Right shift in data means model predictions are </a:t>
            </a:r>
            <a:r>
              <a:rPr lang="en-US" sz="2000" dirty="0" smtClean="0"/>
              <a:t>conservative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1943100" y="1206500"/>
            <a:ext cx="3276600" cy="2451100"/>
            <a:chOff x="1943100" y="1206500"/>
            <a:chExt cx="3276600" cy="2451100"/>
          </a:xfrm>
        </p:grpSpPr>
        <p:sp>
          <p:nvSpPr>
            <p:cNvPr id="2" name="Oval 1"/>
            <p:cNvSpPr/>
            <p:nvPr/>
          </p:nvSpPr>
          <p:spPr>
            <a:xfrm>
              <a:off x="4978400" y="2082800"/>
              <a:ext cx="241300" cy="241300"/>
            </a:xfrm>
            <a:prstGeom prst="ellipse">
              <a:avLst/>
            </a:prstGeom>
            <a:noFill/>
            <a:ln w="3810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533900" y="3416300"/>
              <a:ext cx="241300" cy="241300"/>
            </a:xfrm>
            <a:prstGeom prst="ellipse">
              <a:avLst/>
            </a:prstGeom>
            <a:noFill/>
            <a:ln w="3810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943100" y="1206500"/>
              <a:ext cx="1701800" cy="830997"/>
            </a:xfrm>
            <a:prstGeom prst="rect">
              <a:avLst/>
            </a:prstGeom>
            <a:solidFill>
              <a:srgbClr val="800000">
                <a:alpha val="30000"/>
              </a:srgbClr>
            </a:solidFill>
            <a:ln>
              <a:solidFill>
                <a:srgbClr val="8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External Validation</a:t>
              </a:r>
              <a:endParaRPr lang="en-US" dirty="0"/>
            </a:p>
          </p:txBody>
        </p:sp>
        <p:cxnSp>
          <p:nvCxnSpPr>
            <p:cNvPr id="6" name="Straight Arrow Connector 5"/>
            <p:cNvCxnSpPr>
              <a:stCxn id="3" idx="3"/>
              <a:endCxn id="2" idx="1"/>
            </p:cNvCxnSpPr>
            <p:nvPr/>
          </p:nvCxnSpPr>
          <p:spPr>
            <a:xfrm>
              <a:off x="3644900" y="1621999"/>
              <a:ext cx="1368838" cy="496139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" idx="3"/>
              <a:endCxn id="21" idx="1"/>
            </p:cNvCxnSpPr>
            <p:nvPr/>
          </p:nvCxnSpPr>
          <p:spPr>
            <a:xfrm>
              <a:off x="3644900" y="1621999"/>
              <a:ext cx="924338" cy="1829639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a typeface="ＭＳ Ｐゴシック"/>
                <a:cs typeface="ＭＳ Ｐゴシック"/>
              </a:rPr>
              <a:t>Validation: </a:t>
            </a:r>
            <a:r>
              <a:rPr lang="en-US" dirty="0" smtClean="0">
                <a:ea typeface="ＭＳ Ｐゴシック"/>
                <a:cs typeface="ＭＳ Ｐゴシック"/>
              </a:rPr>
              <a:t>Survival prediction literature is growing, but more examples of model validation are needed.  </a:t>
            </a:r>
            <a:endParaRPr lang="en-US" b="1" i="1" dirty="0" smtClean="0">
              <a:ea typeface="ＭＳ Ｐゴシック"/>
              <a:cs typeface="ＭＳ Ｐゴシック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3475BEC-F6E2-4330-AA8E-C6E64AA9E837}" type="slidenum">
              <a:rPr lang="en-US" smtClean="0">
                <a:ea typeface="ＭＳ Ｐゴシック"/>
              </a:rPr>
              <a:pPr/>
              <a:t>21</a:t>
            </a:fld>
            <a:endParaRPr lang="en-US" smtClean="0">
              <a:ea typeface="ＭＳ Ｐゴシック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90500" y="1306513"/>
          <a:ext cx="8953499" cy="48892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762"/>
                <a:gridCol w="868338"/>
                <a:gridCol w="1663700"/>
                <a:gridCol w="4330699"/>
              </a:tblGrid>
              <a:tr h="88872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Cancer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Num.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dirty="0" smtClean="0"/>
                        <a:t>Trials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Num.</a:t>
                      </a:r>
                      <a:r>
                        <a:rPr lang="en-US" b="1" baseline="0" dirty="0" smtClean="0"/>
                        <a:t> model tests using external data</a:t>
                      </a:r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References</a:t>
                      </a:r>
                      <a:endParaRPr lang="en-US" b="1" dirty="0"/>
                    </a:p>
                  </a:txBody>
                  <a:tcPr anchor="ctr"/>
                </a:tc>
              </a:tr>
              <a:tr h="495528">
                <a:tc>
                  <a:txBody>
                    <a:bodyPr/>
                    <a:lstStyle/>
                    <a:p>
                      <a:r>
                        <a:rPr lang="en-US" dirty="0" smtClean="0"/>
                        <a:t>Non-small</a:t>
                      </a:r>
                      <a:r>
                        <a:rPr lang="en-US" baseline="0" dirty="0" smtClean="0"/>
                        <a:t> cell lung cancer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Y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Wang et al., </a:t>
                      </a:r>
                      <a:r>
                        <a:rPr lang="en-US" sz="1200" dirty="0" err="1" smtClean="0"/>
                        <a:t>Clin</a:t>
                      </a:r>
                      <a:r>
                        <a:rPr lang="en-US" sz="1200" dirty="0" smtClean="0"/>
                        <a:t>. Pharm. </a:t>
                      </a:r>
                      <a:r>
                        <a:rPr lang="en-US" sz="1200" dirty="0" err="1" smtClean="0"/>
                        <a:t>Ther</a:t>
                      </a:r>
                      <a:r>
                        <a:rPr lang="en-US" sz="1200" dirty="0" smtClean="0"/>
                        <a:t>. 86, 167 (2009)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 Sallas et al., </a:t>
                      </a:r>
                      <a:r>
                        <a:rPr lang="en-US" sz="1200" dirty="0" err="1" smtClean="0"/>
                        <a:t>ACoP</a:t>
                      </a:r>
                      <a:r>
                        <a:rPr lang="en-US" sz="1200" dirty="0" smtClean="0"/>
                        <a:t> Poster (2011)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L Claret et al., </a:t>
                      </a:r>
                      <a:r>
                        <a:rPr lang="en-US" sz="1200" dirty="0" err="1" smtClean="0"/>
                        <a:t>Clin</a:t>
                      </a:r>
                      <a:r>
                        <a:rPr lang="en-US" sz="1200" dirty="0" smtClean="0"/>
                        <a:t>. Pharm. </a:t>
                      </a:r>
                      <a:r>
                        <a:rPr lang="en-US" sz="1200" dirty="0" err="1" smtClean="0"/>
                        <a:t>Ther</a:t>
                      </a:r>
                      <a:r>
                        <a:rPr lang="en-US" sz="1200" dirty="0" smtClean="0"/>
                        <a:t>. 92, 631 (2012)</a:t>
                      </a:r>
                    </a:p>
                  </a:txBody>
                  <a:tcPr anchor="ctr"/>
                </a:tc>
              </a:tr>
              <a:tr h="478900">
                <a:tc>
                  <a:txBody>
                    <a:bodyPr/>
                    <a:lstStyle/>
                    <a:p>
                      <a:r>
                        <a:rPr lang="en-US" dirty="0" smtClean="0"/>
                        <a:t>Colorectal cancer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L Claret et al., J. </a:t>
                      </a:r>
                      <a:r>
                        <a:rPr lang="en-US" sz="1200" dirty="0" err="1" smtClean="0"/>
                        <a:t>Clin</a:t>
                      </a:r>
                      <a:r>
                        <a:rPr lang="en-US" sz="1200" dirty="0" smtClean="0"/>
                        <a:t>. </a:t>
                      </a:r>
                      <a:r>
                        <a:rPr lang="en-US" sz="1200" dirty="0" err="1" smtClean="0"/>
                        <a:t>Onc</a:t>
                      </a:r>
                      <a:r>
                        <a:rPr lang="en-US" sz="1200" dirty="0" smtClean="0"/>
                        <a:t>. 27, 4103 (2009)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L Claret et al., J. </a:t>
                      </a:r>
                      <a:r>
                        <a:rPr lang="en-US" sz="1200" dirty="0" err="1" smtClean="0"/>
                        <a:t>Clin</a:t>
                      </a:r>
                      <a:r>
                        <a:rPr lang="en-US" sz="1200" dirty="0" smtClean="0"/>
                        <a:t>. </a:t>
                      </a:r>
                      <a:r>
                        <a:rPr lang="en-US" sz="1200" dirty="0" err="1" smtClean="0"/>
                        <a:t>Onc</a:t>
                      </a:r>
                      <a:r>
                        <a:rPr lang="en-US" sz="1200" dirty="0" smtClean="0"/>
                        <a:t>. In press (2013)</a:t>
                      </a:r>
                    </a:p>
                  </a:txBody>
                  <a:tcPr anchor="ctr"/>
                </a:tc>
              </a:tr>
              <a:tr h="478900">
                <a:tc>
                  <a:txBody>
                    <a:bodyPr/>
                    <a:lstStyle/>
                    <a:p>
                      <a:r>
                        <a:rPr lang="en-US" dirty="0" smtClean="0"/>
                        <a:t>Breast</a:t>
                      </a:r>
                      <a:r>
                        <a:rPr lang="en-US" baseline="0" dirty="0" smtClean="0"/>
                        <a:t> cancer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L Claret et al., J.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Clin</a:t>
                      </a:r>
                      <a:r>
                        <a:rPr lang="en-US" sz="1200" baseline="0" dirty="0" smtClean="0"/>
                        <a:t>. </a:t>
                      </a:r>
                      <a:r>
                        <a:rPr lang="en-US" sz="1200" baseline="0" dirty="0" err="1" smtClean="0"/>
                        <a:t>Onc</a:t>
                      </a:r>
                      <a:r>
                        <a:rPr lang="en-US" sz="1200" baseline="0" dirty="0" smtClean="0"/>
                        <a:t>., 24, 6025 (2006)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R Bruno et al., </a:t>
                      </a:r>
                      <a:r>
                        <a:rPr lang="en-US" sz="1200" baseline="0" dirty="0" err="1" smtClean="0"/>
                        <a:t>Clin</a:t>
                      </a:r>
                      <a:r>
                        <a:rPr lang="en-US" sz="1200" baseline="0" dirty="0" smtClean="0"/>
                        <a:t>. Pharm. </a:t>
                      </a:r>
                      <a:r>
                        <a:rPr lang="en-US" sz="1200" baseline="0" dirty="0" err="1" smtClean="0"/>
                        <a:t>Ther</a:t>
                      </a:r>
                      <a:r>
                        <a:rPr lang="en-US" sz="1200" baseline="0" dirty="0" smtClean="0"/>
                        <a:t>.: Pharmacometry System Pharm. 1, e19 (2012)</a:t>
                      </a:r>
                      <a:endParaRPr lang="en-US" sz="1200" dirty="0" smtClean="0"/>
                    </a:p>
                  </a:txBody>
                  <a:tcPr anchor="ctr"/>
                </a:tc>
              </a:tr>
              <a:tr h="478544"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 Myeloma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R Bruno et al., Blood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118, 1881 (Abstract) (2011)</a:t>
                      </a:r>
                    </a:p>
                  </a:txBody>
                  <a:tcPr anchor="ctr"/>
                </a:tc>
              </a:tr>
              <a:tr h="478544">
                <a:tc>
                  <a:txBody>
                    <a:bodyPr/>
                    <a:lstStyle/>
                    <a:p>
                      <a:r>
                        <a:rPr lang="en-US" dirty="0" smtClean="0"/>
                        <a:t>Ovarian cancer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L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Lindborn</a:t>
                      </a:r>
                      <a:r>
                        <a:rPr lang="en-US" sz="1200" baseline="0" dirty="0" smtClean="0"/>
                        <a:t> et al., </a:t>
                      </a:r>
                      <a:r>
                        <a:rPr lang="en-US" sz="1200" baseline="0" dirty="0" err="1" smtClean="0"/>
                        <a:t>ACoP</a:t>
                      </a:r>
                      <a:r>
                        <a:rPr lang="en-US" sz="1200" baseline="0" dirty="0" smtClean="0"/>
                        <a:t> Poster (2009)</a:t>
                      </a:r>
                      <a:endParaRPr lang="en-US" sz="1200" dirty="0" smtClean="0"/>
                    </a:p>
                  </a:txBody>
                  <a:tcPr anchor="ctr"/>
                </a:tc>
              </a:tr>
              <a:tr h="478544">
                <a:tc>
                  <a:txBody>
                    <a:bodyPr/>
                    <a:lstStyle/>
                    <a:p>
                      <a:r>
                        <a:rPr lang="en-US" dirty="0" smtClean="0"/>
                        <a:t>Gastrointestinal</a:t>
                      </a:r>
                      <a:r>
                        <a:rPr lang="en-US" baseline="0" dirty="0" smtClean="0"/>
                        <a:t> stromal tumors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EK Hansson et al.</a:t>
                      </a:r>
                      <a:r>
                        <a:rPr lang="en-US" sz="1200" baseline="0" dirty="0" smtClean="0"/>
                        <a:t>, PAGE Abstract A-28 (2011)</a:t>
                      </a:r>
                      <a:endParaRPr lang="en-US" sz="1200" dirty="0" smtClean="0"/>
                    </a:p>
                  </a:txBody>
                  <a:tcPr anchor="ctr"/>
                </a:tc>
              </a:tr>
              <a:tr h="618579">
                <a:tc>
                  <a:txBody>
                    <a:bodyPr/>
                    <a:lstStyle/>
                    <a:p>
                      <a:r>
                        <a:rPr lang="en-US" dirty="0" smtClean="0"/>
                        <a:t>Thyroid cancer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L</a:t>
                      </a:r>
                      <a:r>
                        <a:rPr lang="en-US" sz="1200" baseline="0" dirty="0" smtClean="0"/>
                        <a:t> Claret et al., Canc. </a:t>
                      </a:r>
                      <a:r>
                        <a:rPr lang="en-US" sz="1200" baseline="0" dirty="0" err="1" smtClean="0"/>
                        <a:t>Chemother</a:t>
                      </a:r>
                      <a:r>
                        <a:rPr lang="en-US" sz="1200" baseline="0" dirty="0" smtClean="0"/>
                        <a:t>. Pharm. 66, 1141 (2010)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J Lu et al., Canc. </a:t>
                      </a:r>
                      <a:r>
                        <a:rPr lang="en-US" sz="1200" dirty="0" err="1" smtClean="0"/>
                        <a:t>Chemother</a:t>
                      </a:r>
                      <a:r>
                        <a:rPr lang="en-US" sz="1200" dirty="0" smtClean="0"/>
                        <a:t>. Pharm. 66, 1151 (2010)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ea typeface="ＭＳ Ｐゴシック"/>
                <a:cs typeface="ＭＳ Ｐゴシック"/>
              </a:rPr>
              <a:t>Lit Review: </a:t>
            </a:r>
            <a:r>
              <a:rPr lang="en-US" smtClean="0">
                <a:ea typeface="ＭＳ Ｐゴシック"/>
                <a:cs typeface="ＭＳ Ｐゴシック"/>
              </a:rPr>
              <a:t>Other metrics are also available for predicting survival.  Best metric is not yet known.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4925F0E-CBE1-422F-A6DD-5648EABD744A}" type="slidenum">
              <a:rPr lang="en-US" smtClean="0">
                <a:ea typeface="ＭＳ Ｐゴシック"/>
              </a:rPr>
              <a:pPr/>
              <a:t>22</a:t>
            </a:fld>
            <a:endParaRPr lang="en-US" smtClean="0">
              <a:ea typeface="ＭＳ Ｐゴシック"/>
            </a:endParaRPr>
          </a:p>
        </p:txBody>
      </p:sp>
      <p:sp>
        <p:nvSpPr>
          <p:cNvPr id="50180" name="TextBox 3"/>
          <p:cNvSpPr txBox="1">
            <a:spLocks noChangeArrowheads="1"/>
          </p:cNvSpPr>
          <p:nvPr/>
        </p:nvSpPr>
        <p:spPr bwMode="auto">
          <a:xfrm>
            <a:off x="2335213" y="2251075"/>
            <a:ext cx="681037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/>
              <a:t>10 mg</a:t>
            </a:r>
          </a:p>
          <a:p>
            <a:pPr algn="r"/>
            <a:r>
              <a:rPr lang="en-US" sz="1400"/>
              <a:t>5 mg</a:t>
            </a:r>
          </a:p>
          <a:p>
            <a:pPr algn="r"/>
            <a:r>
              <a:rPr lang="en-US" sz="1400"/>
              <a:t>0 mg</a:t>
            </a:r>
          </a:p>
        </p:txBody>
      </p:sp>
      <p:sp>
        <p:nvSpPr>
          <p:cNvPr id="50181" name="AutoShape 85"/>
          <p:cNvSpPr>
            <a:spLocks noChangeAspect="1" noChangeArrowheads="1" noTextEdit="1"/>
          </p:cNvSpPr>
          <p:nvPr/>
        </p:nvSpPr>
        <p:spPr bwMode="auto">
          <a:xfrm>
            <a:off x="2940050" y="2238375"/>
            <a:ext cx="2265363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2" name="Freeform 97"/>
          <p:cNvSpPr>
            <a:spLocks/>
          </p:cNvSpPr>
          <p:nvPr/>
        </p:nvSpPr>
        <p:spPr bwMode="auto">
          <a:xfrm>
            <a:off x="2994025" y="2379663"/>
            <a:ext cx="2182813" cy="457200"/>
          </a:xfrm>
          <a:custGeom>
            <a:avLst/>
            <a:gdLst>
              <a:gd name="T0" fmla="*/ 0 w 1375"/>
              <a:gd name="T1" fmla="*/ 0 h 288"/>
              <a:gd name="T2" fmla="*/ 2147483647 w 1375"/>
              <a:gd name="T3" fmla="*/ 0 h 288"/>
              <a:gd name="T4" fmla="*/ 2147483647 w 1375"/>
              <a:gd name="T5" fmla="*/ 2147483647 h 288"/>
              <a:gd name="T6" fmla="*/ 2147483647 w 1375"/>
              <a:gd name="T7" fmla="*/ 2147483647 h 288"/>
              <a:gd name="T8" fmla="*/ 2147483647 w 1375"/>
              <a:gd name="T9" fmla="*/ 2147483647 h 288"/>
              <a:gd name="T10" fmla="*/ 2147483647 w 1375"/>
              <a:gd name="T11" fmla="*/ 2147483647 h 288"/>
              <a:gd name="T12" fmla="*/ 2147483647 w 1375"/>
              <a:gd name="T13" fmla="*/ 2147483647 h 288"/>
              <a:gd name="T14" fmla="*/ 2147483647 w 1375"/>
              <a:gd name="T15" fmla="*/ 2147483647 h 288"/>
              <a:gd name="T16" fmla="*/ 2147483647 w 1375"/>
              <a:gd name="T17" fmla="*/ 2147483647 h 288"/>
              <a:gd name="T18" fmla="*/ 0 w 1375"/>
              <a:gd name="T19" fmla="*/ 2147483647 h 288"/>
              <a:gd name="T20" fmla="*/ 0 w 1375"/>
              <a:gd name="T21" fmla="*/ 0 h 28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375"/>
              <a:gd name="T34" fmla="*/ 0 h 288"/>
              <a:gd name="T35" fmla="*/ 1375 w 1375"/>
              <a:gd name="T36" fmla="*/ 288 h 28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375" h="288">
                <a:moveTo>
                  <a:pt x="0" y="0"/>
                </a:moveTo>
                <a:lnTo>
                  <a:pt x="620" y="0"/>
                </a:lnTo>
                <a:lnTo>
                  <a:pt x="625" y="288"/>
                </a:lnTo>
                <a:lnTo>
                  <a:pt x="690" y="288"/>
                </a:lnTo>
                <a:lnTo>
                  <a:pt x="695" y="144"/>
                </a:lnTo>
                <a:lnTo>
                  <a:pt x="925" y="144"/>
                </a:lnTo>
                <a:lnTo>
                  <a:pt x="930" y="288"/>
                </a:lnTo>
                <a:lnTo>
                  <a:pt x="1375" y="288"/>
                </a:lnTo>
                <a:lnTo>
                  <a:pt x="0" y="288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3" name="Freeform 98"/>
          <p:cNvSpPr>
            <a:spLocks/>
          </p:cNvSpPr>
          <p:nvPr/>
        </p:nvSpPr>
        <p:spPr bwMode="auto">
          <a:xfrm>
            <a:off x="2982913" y="2368550"/>
            <a:ext cx="2182812" cy="457200"/>
          </a:xfrm>
          <a:custGeom>
            <a:avLst/>
            <a:gdLst>
              <a:gd name="T0" fmla="*/ 0 w 1375"/>
              <a:gd name="T1" fmla="*/ 0 h 288"/>
              <a:gd name="T2" fmla="*/ 2147483647 w 1375"/>
              <a:gd name="T3" fmla="*/ 0 h 288"/>
              <a:gd name="T4" fmla="*/ 2147483647 w 1375"/>
              <a:gd name="T5" fmla="*/ 2147483647 h 288"/>
              <a:gd name="T6" fmla="*/ 2147483647 w 1375"/>
              <a:gd name="T7" fmla="*/ 2147483647 h 288"/>
              <a:gd name="T8" fmla="*/ 2147483647 w 1375"/>
              <a:gd name="T9" fmla="*/ 2147483647 h 288"/>
              <a:gd name="T10" fmla="*/ 2147483647 w 1375"/>
              <a:gd name="T11" fmla="*/ 2147483647 h 288"/>
              <a:gd name="T12" fmla="*/ 2147483647 w 1375"/>
              <a:gd name="T13" fmla="*/ 2147483647 h 288"/>
              <a:gd name="T14" fmla="*/ 2147483647 w 1375"/>
              <a:gd name="T15" fmla="*/ 2147483647 h 288"/>
              <a:gd name="T16" fmla="*/ 2147483647 w 1375"/>
              <a:gd name="T17" fmla="*/ 2147483647 h 288"/>
              <a:gd name="T18" fmla="*/ 0 w 1375"/>
              <a:gd name="T19" fmla="*/ 2147483647 h 288"/>
              <a:gd name="T20" fmla="*/ 0 w 1375"/>
              <a:gd name="T21" fmla="*/ 0 h 28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375"/>
              <a:gd name="T34" fmla="*/ 0 h 288"/>
              <a:gd name="T35" fmla="*/ 1375 w 1375"/>
              <a:gd name="T36" fmla="*/ 288 h 28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375" h="288">
                <a:moveTo>
                  <a:pt x="0" y="0"/>
                </a:moveTo>
                <a:lnTo>
                  <a:pt x="620" y="0"/>
                </a:lnTo>
                <a:lnTo>
                  <a:pt x="625" y="288"/>
                </a:lnTo>
                <a:lnTo>
                  <a:pt x="690" y="288"/>
                </a:lnTo>
                <a:lnTo>
                  <a:pt x="695" y="144"/>
                </a:lnTo>
                <a:lnTo>
                  <a:pt x="925" y="144"/>
                </a:lnTo>
                <a:lnTo>
                  <a:pt x="930" y="288"/>
                </a:lnTo>
                <a:lnTo>
                  <a:pt x="1375" y="288"/>
                </a:lnTo>
                <a:lnTo>
                  <a:pt x="0" y="288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4" name="Rectangle 111"/>
          <p:cNvSpPr>
            <a:spLocks noChangeArrowheads="1"/>
          </p:cNvSpPr>
          <p:nvPr/>
        </p:nvSpPr>
        <p:spPr bwMode="auto">
          <a:xfrm>
            <a:off x="5429250" y="2292350"/>
            <a:ext cx="3968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>
                <a:solidFill>
                  <a:srgbClr val="000000"/>
                </a:solidFill>
                <a:latin typeface="Helvetica" pitchFamily="34" charset="0"/>
              </a:rPr>
              <a:t> </a:t>
            </a:r>
            <a:endParaRPr lang="en-US"/>
          </a:p>
        </p:txBody>
      </p:sp>
      <p:grpSp>
        <p:nvGrpSpPr>
          <p:cNvPr id="50185" name="Group 2"/>
          <p:cNvGrpSpPr>
            <a:grpSpLocks/>
          </p:cNvGrpSpPr>
          <p:nvPr/>
        </p:nvGrpSpPr>
        <p:grpSpPr bwMode="auto">
          <a:xfrm>
            <a:off x="2957513" y="3190875"/>
            <a:ext cx="2262187" cy="592138"/>
            <a:chOff x="2935288" y="3190875"/>
            <a:chExt cx="2262187" cy="592138"/>
          </a:xfrm>
        </p:grpSpPr>
        <p:sp>
          <p:nvSpPr>
            <p:cNvPr id="50262" name="Freeform 99"/>
            <p:cNvSpPr>
              <a:spLocks/>
            </p:cNvSpPr>
            <p:nvPr/>
          </p:nvSpPr>
          <p:spPr bwMode="auto">
            <a:xfrm>
              <a:off x="2960688" y="3217863"/>
              <a:ext cx="2222500" cy="527050"/>
            </a:xfrm>
            <a:custGeom>
              <a:avLst/>
              <a:gdLst>
                <a:gd name="T0" fmla="*/ 0 w 1400"/>
                <a:gd name="T1" fmla="*/ 0 h 332"/>
                <a:gd name="T2" fmla="*/ 2147483647 w 1400"/>
                <a:gd name="T3" fmla="*/ 2147483647 h 332"/>
                <a:gd name="T4" fmla="*/ 2147483647 w 1400"/>
                <a:gd name="T5" fmla="*/ 2147483647 h 332"/>
                <a:gd name="T6" fmla="*/ 2147483647 w 1400"/>
                <a:gd name="T7" fmla="*/ 2147483647 h 332"/>
                <a:gd name="T8" fmla="*/ 2147483647 w 1400"/>
                <a:gd name="T9" fmla="*/ 2147483647 h 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00"/>
                <a:gd name="T16" fmla="*/ 0 h 332"/>
                <a:gd name="T17" fmla="*/ 1400 w 1400"/>
                <a:gd name="T18" fmla="*/ 332 h 3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00" h="332">
                  <a:moveTo>
                    <a:pt x="0" y="0"/>
                  </a:moveTo>
                  <a:lnTo>
                    <a:pt x="290" y="279"/>
                  </a:lnTo>
                  <a:lnTo>
                    <a:pt x="650" y="294"/>
                  </a:lnTo>
                  <a:lnTo>
                    <a:pt x="928" y="332"/>
                  </a:lnTo>
                  <a:lnTo>
                    <a:pt x="1400" y="202"/>
                  </a:lnTo>
                </a:path>
              </a:pathLst>
            </a:custGeom>
            <a:noFill/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935288" y="31908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389313" y="36099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959225" y="3649663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397375" y="3706813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121275" y="34956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2981325" y="2238375"/>
            <a:ext cx="0" cy="164306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370138" y="2227263"/>
            <a:ext cx="3059112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269875" y="1373188"/>
          <a:ext cx="5145089" cy="37131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4308"/>
                <a:gridCol w="815283"/>
                <a:gridCol w="561883"/>
                <a:gridCol w="517814"/>
                <a:gridCol w="550866"/>
                <a:gridCol w="594935"/>
              </a:tblGrid>
              <a:tr h="42394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RECIST</a:t>
                      </a:r>
                      <a:r>
                        <a:rPr lang="en-US" sz="1800" b="1" baseline="30000" dirty="0" smtClean="0"/>
                        <a:t>1</a:t>
                      </a:r>
                      <a:r>
                        <a:rPr lang="en-US" sz="1800" b="1" dirty="0" smtClean="0"/>
                        <a:t> data with dosing history</a:t>
                      </a:r>
                      <a:endParaRPr lang="en-US" sz="1800" b="1" dirty="0"/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394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Time (months)  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    </a:t>
                      </a:r>
                      <a:r>
                        <a:rPr lang="en-US" sz="1800" baseline="0" dirty="0" smtClean="0"/>
                        <a:t>   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120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Dose (mg)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290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Target</a:t>
                      </a:r>
                      <a:r>
                        <a:rPr lang="en-US" sz="1800" baseline="0" dirty="0" smtClean="0"/>
                        <a:t> Lesion SLD</a:t>
                      </a:r>
                      <a:r>
                        <a:rPr lang="en-US" sz="1800" baseline="30000" dirty="0" smtClean="0"/>
                        <a:t>2</a:t>
                      </a:r>
                      <a:r>
                        <a:rPr lang="en-US" sz="1800" baseline="0" dirty="0" smtClean="0"/>
                        <a:t> (cm)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2138">
                <a:tc gridSpan="2">
                  <a:txBody>
                    <a:bodyPr/>
                    <a:lstStyle/>
                    <a:p>
                      <a:r>
                        <a:rPr lang="en-US" sz="1800" dirty="0" smtClean="0"/>
                        <a:t>Nontarget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Lesion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SD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SD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SD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SD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19845">
                <a:tc gridSpan="2">
                  <a:txBody>
                    <a:bodyPr/>
                    <a:lstStyle/>
                    <a:p>
                      <a:r>
                        <a:rPr lang="en-US" sz="1800" dirty="0" smtClean="0"/>
                        <a:t>New Lesion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No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No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No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Yes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</a:tr>
              <a:tr h="402138">
                <a:tc gridSpan="2">
                  <a:txBody>
                    <a:bodyPr/>
                    <a:lstStyle/>
                    <a:p>
                      <a:r>
                        <a:rPr lang="en-US" sz="1800" dirty="0" smtClean="0"/>
                        <a:t>Response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PR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PR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PR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PD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</a:tr>
            </a:tbl>
          </a:graphicData>
        </a:graphic>
      </p:graphicFrame>
      <p:sp>
        <p:nvSpPr>
          <p:cNvPr id="50247" name="TextBox 20"/>
          <p:cNvSpPr txBox="1">
            <a:spLocks noChangeArrowheads="1"/>
          </p:cNvSpPr>
          <p:nvPr/>
        </p:nvSpPr>
        <p:spPr bwMode="auto">
          <a:xfrm>
            <a:off x="2411413" y="3087688"/>
            <a:ext cx="573087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/>
              <a:t>6 cm</a:t>
            </a:r>
          </a:p>
          <a:p>
            <a:pPr algn="r"/>
            <a:r>
              <a:rPr lang="en-US" sz="1400"/>
              <a:t>4 cm</a:t>
            </a:r>
          </a:p>
          <a:p>
            <a:pPr algn="r"/>
            <a:r>
              <a:rPr lang="en-US" sz="1400"/>
              <a:t>2 cm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9400" y="3028950"/>
            <a:ext cx="3467100" cy="831850"/>
          </a:xfrm>
          <a:prstGeom prst="rect">
            <a:avLst/>
          </a:prstGeom>
          <a:solidFill>
            <a:srgbClr val="FF0000">
              <a:alpha val="10000"/>
            </a:srgbClr>
          </a:solidFill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54000" y="3009900"/>
            <a:ext cx="5138738" cy="876300"/>
          </a:xfrm>
          <a:prstGeom prst="rect">
            <a:avLst/>
          </a:prstGeom>
          <a:solidFill>
            <a:srgbClr val="FFFF00">
              <a:alpha val="10000"/>
            </a:srgbClr>
          </a:solidFill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3838" y="2976563"/>
            <a:ext cx="3554412" cy="2116137"/>
          </a:xfrm>
          <a:prstGeom prst="rect">
            <a:avLst/>
          </a:prstGeom>
          <a:solidFill>
            <a:srgbClr val="0000FF">
              <a:alpha val="10000"/>
            </a:srgbClr>
          </a:solidFill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621338" y="1362075"/>
            <a:ext cx="3409950" cy="847725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Change in tumor size at first assessment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621338" y="2341563"/>
            <a:ext cx="3409950" cy="13890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Tumor dynamic metrics that account for longitudinal time course of the target lesions</a:t>
            </a:r>
            <a:r>
              <a:rPr lang="en-US" sz="2000" baseline="30000" dirty="0"/>
              <a:t>1-3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21338" y="3849688"/>
            <a:ext cx="3409950" cy="104457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Full tumor response at first assessment metrics account for all lesion types</a:t>
            </a:r>
            <a:r>
              <a:rPr lang="en-US" sz="2000" baseline="30000" dirty="0"/>
              <a:t>4-6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621338" y="5053013"/>
            <a:ext cx="3409950" cy="104616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Multivariate longitudinal data metrics can take into account all available data</a:t>
            </a:r>
            <a:r>
              <a:rPr lang="en-US" sz="2000" baseline="30000" dirty="0"/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79388" y="2930525"/>
            <a:ext cx="5275262" cy="2206625"/>
          </a:xfrm>
          <a:prstGeom prst="rect">
            <a:avLst/>
          </a:prstGeom>
          <a:solidFill>
            <a:srgbClr val="0000FF">
              <a:alpha val="10000"/>
            </a:srgbClr>
          </a:solidFill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3733800" y="2133600"/>
            <a:ext cx="1574800" cy="1524000"/>
            <a:chOff x="3733801" y="2159000"/>
            <a:chExt cx="1574800" cy="1524000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4457701" y="2159000"/>
              <a:ext cx="63500" cy="1524000"/>
            </a:xfrm>
            <a:prstGeom prst="line">
              <a:avLst/>
            </a:prstGeom>
            <a:ln w="38100" cmpd="sng">
              <a:solidFill>
                <a:srgbClr val="CC8803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3733801" y="2552700"/>
              <a:ext cx="1574800" cy="5842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chemeClr val="bg1"/>
                  </a:solidFill>
                  <a:ea typeface="ＭＳ Ｐゴシック" charset="0"/>
                  <a:cs typeface="ＭＳ Ｐゴシック" charset="0"/>
                </a:rPr>
                <a:t>Time to tumor growth</a:t>
              </a:r>
            </a:p>
          </p:txBody>
        </p:sp>
      </p:grp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1071563" y="5180013"/>
            <a:ext cx="35814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200"/>
              <a:t>L Claret et al., JCO in press (2013)</a:t>
            </a:r>
          </a:p>
          <a:p>
            <a:pPr marL="228600" indent="-228600">
              <a:buFontTx/>
              <a:buAutoNum type="arabicPeriod"/>
            </a:pPr>
            <a:r>
              <a:rPr lang="en-US" sz="1200"/>
              <a:t>M Maitland et al., CPT 93, 345 (2013)</a:t>
            </a:r>
          </a:p>
          <a:p>
            <a:pPr marL="228600" indent="-228600">
              <a:buFontTx/>
              <a:buAutoNum type="arabicPeriod"/>
            </a:pPr>
            <a:r>
              <a:rPr lang="en-US" sz="1200"/>
              <a:t>E Stein et al., Oncologist, 13, 1046 (2008)</a:t>
            </a: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1071563" y="5705475"/>
            <a:ext cx="35591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>
              <a:buFont typeface="Arial" charset="0"/>
              <a:buAutoNum type="arabicPeriod" startAt="4"/>
            </a:pPr>
            <a:r>
              <a:rPr lang="en-US" sz="1200"/>
              <a:t>W Mietlowski et al., JCO, 30, 10602 (2012)</a:t>
            </a:r>
          </a:p>
          <a:p>
            <a:pPr marL="228600" indent="-228600">
              <a:buFont typeface="Arial" charset="0"/>
              <a:buAutoNum type="arabicPeriod" startAt="4"/>
            </a:pPr>
            <a:r>
              <a:rPr lang="en-US" sz="1200"/>
              <a:t>A Stein et al., Eur. Uro, in press (2013)</a:t>
            </a:r>
          </a:p>
          <a:p>
            <a:pPr marL="228600" indent="-228600">
              <a:buFontTx/>
              <a:buAutoNum type="arabicPeriod" startAt="4"/>
            </a:pPr>
            <a:r>
              <a:rPr lang="en-US" sz="1200"/>
              <a:t>Suzuki et al., Ann. Onc., 23, 948 (2012)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1071563" y="6230938"/>
            <a:ext cx="35591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>
              <a:buFont typeface="Arial" charset="0"/>
              <a:buAutoNum type="arabicPeriod" startAt="7"/>
            </a:pPr>
            <a:r>
              <a:rPr lang="en-US" sz="1200"/>
              <a:t>A Stein et al., JCO, 4602 (2011)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/>
      <p:bldP spid="36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>
          <a:xfrm>
            <a:off x="539750" y="614363"/>
            <a:ext cx="8604250" cy="498475"/>
          </a:xfrm>
        </p:spPr>
        <p:txBody>
          <a:bodyPr/>
          <a:lstStyle/>
          <a:p>
            <a:r>
              <a:rPr lang="en-US" b="1" smtClean="0">
                <a:ea typeface="ＭＳ Ｐゴシック"/>
                <a:cs typeface="ＭＳ Ｐゴシック"/>
              </a:rPr>
              <a:t>Conclusions:  </a:t>
            </a:r>
            <a:r>
              <a:rPr lang="en-US" smtClean="0">
                <a:ea typeface="ＭＳ Ｐゴシック"/>
                <a:cs typeface="ＭＳ Ｐゴシック"/>
              </a:rPr>
              <a:t>Outcome of Phase III trial was prospectively predicted using model-based approach</a:t>
            </a:r>
            <a:endParaRPr lang="en-US" b="1" smtClean="0">
              <a:ea typeface="ＭＳ Ｐゴシック"/>
              <a:cs typeface="ＭＳ Ｐゴシック"/>
            </a:endParaRP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527050" y="1231900"/>
            <a:ext cx="8312150" cy="4940300"/>
          </a:xfrm>
        </p:spPr>
        <p:txBody>
          <a:bodyPr/>
          <a:lstStyle/>
          <a:p>
            <a:r>
              <a:rPr lang="en-US" dirty="0" smtClean="0">
                <a:ea typeface="ＭＳ Ｐゴシック"/>
                <a:cs typeface="ＭＳ Ｐゴシック"/>
              </a:rPr>
              <a:t>Models </a:t>
            </a:r>
            <a:r>
              <a:rPr lang="en-US" dirty="0" smtClean="0">
                <a:ea typeface="ＭＳ Ｐゴシック"/>
                <a:cs typeface="ＭＳ Ｐゴシック"/>
              </a:rPr>
              <a:t>linking tumor size to overall survival have been developed and are publicly available</a:t>
            </a:r>
          </a:p>
          <a:p>
            <a:pPr lvl="1"/>
            <a:r>
              <a:rPr lang="en-US" dirty="0" smtClean="0">
                <a:ea typeface="ＭＳ Ｐゴシック"/>
                <a:cs typeface="ＭＳ Ｐゴシック"/>
              </a:rPr>
              <a:t>The model has been used to prospectively predict the difference in survival (hazard ratio) between two arms in a Phase III clinical study based on Phase II data. </a:t>
            </a:r>
          </a:p>
          <a:p>
            <a:r>
              <a:rPr lang="en-US" dirty="0" smtClean="0">
                <a:ea typeface="ＭＳ Ｐゴシック"/>
                <a:cs typeface="ＭＳ Ｐゴシック"/>
              </a:rPr>
              <a:t>Prediction of the hazard ratio based on early tumor growth inhibition data (Phase </a:t>
            </a:r>
            <a:r>
              <a:rPr lang="en-US" dirty="0" err="1" smtClean="0">
                <a:ea typeface="ＭＳ Ｐゴシック"/>
                <a:cs typeface="ＭＳ Ｐゴシック"/>
              </a:rPr>
              <a:t>Ib</a:t>
            </a:r>
            <a:r>
              <a:rPr lang="en-US" dirty="0" smtClean="0">
                <a:ea typeface="ＭＳ Ｐゴシック"/>
                <a:cs typeface="ＭＳ Ｐゴシック"/>
              </a:rPr>
              <a:t>, II) can be used to support:</a:t>
            </a:r>
          </a:p>
          <a:p>
            <a:pPr lvl="1"/>
            <a:r>
              <a:rPr lang="en-US" dirty="0" smtClean="0">
                <a:ea typeface="ＭＳ Ｐゴシック"/>
              </a:rPr>
              <a:t>Go/no go decision making</a:t>
            </a:r>
          </a:p>
          <a:p>
            <a:pPr lvl="1"/>
            <a:r>
              <a:rPr lang="en-US" dirty="0" smtClean="0">
                <a:ea typeface="ＭＳ Ｐゴシック"/>
              </a:rPr>
              <a:t>Phase III clinical trial design</a:t>
            </a:r>
          </a:p>
          <a:p>
            <a:r>
              <a:rPr lang="en-US" dirty="0" smtClean="0">
                <a:ea typeface="ＭＳ Ｐゴシック"/>
                <a:cs typeface="ＭＳ Ｐゴシック"/>
              </a:rPr>
              <a:t>More examples of model validation are </a:t>
            </a:r>
            <a:r>
              <a:rPr lang="en-US" dirty="0" smtClean="0">
                <a:ea typeface="ＭＳ Ｐゴシック"/>
                <a:cs typeface="ＭＳ Ｐゴシック"/>
              </a:rPr>
              <a:t>needed</a:t>
            </a:r>
            <a:r>
              <a:rPr lang="en-US" dirty="0" smtClean="0">
                <a:ea typeface="ＭＳ Ｐゴシック"/>
                <a:cs typeface="ＭＳ Ｐゴシック"/>
              </a:rPr>
              <a:t>.</a:t>
            </a:r>
          </a:p>
          <a:p>
            <a:r>
              <a:rPr lang="en-US" dirty="0" smtClean="0">
                <a:ea typeface="ＭＳ Ｐゴシック"/>
                <a:cs typeface="ＭＳ Ｐゴシック"/>
              </a:rPr>
              <a:t>Further work is needed to identify the most predictive factors of overal</a:t>
            </a:r>
            <a:r>
              <a:rPr lang="en-US" dirty="0" smtClean="0">
                <a:ea typeface="ＭＳ Ｐゴシック"/>
                <a:cs typeface="ＭＳ Ｐゴシック"/>
              </a:rPr>
              <a:t>l survival.</a:t>
            </a:r>
            <a:endParaRPr lang="en-US" dirty="0" smtClean="0">
              <a:ea typeface="ＭＳ Ｐゴシック"/>
              <a:cs typeface="ＭＳ Ｐゴシック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51204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373222D-0EBA-4FF0-B139-537D8450F38B}" type="slidenum">
              <a:rPr lang="en-US" smtClean="0">
                <a:ea typeface="ＭＳ Ｐゴシック"/>
              </a:rPr>
              <a:pPr/>
              <a:t>23</a:t>
            </a:fld>
            <a:endParaRPr lang="en-US" smtClean="0">
              <a:ea typeface="ＭＳ Ｐゴシック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/>
                <a:cs typeface="ＭＳ Ｐゴシック"/>
              </a:rPr>
              <a:t>Comparison of the two modeling methods for guiding decision making.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3878C71-E6E8-4C97-8D0A-2D52B4DEC6EA}" type="slidenum">
              <a:rPr lang="en-US" smtClean="0">
                <a:ea typeface="ＭＳ Ｐゴシック"/>
              </a:rPr>
              <a:pPr/>
              <a:t>24</a:t>
            </a:fld>
            <a:endParaRPr lang="en-US" smtClean="0">
              <a:ea typeface="ＭＳ Ｐゴシック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08051"/>
              </p:ext>
            </p:extLst>
          </p:nvPr>
        </p:nvGraphicFramePr>
        <p:xfrm>
          <a:off x="609600" y="1317625"/>
          <a:ext cx="8013700" cy="29268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79600"/>
                <a:gridCol w="3162300"/>
                <a:gridCol w="2971800"/>
              </a:tblGrid>
              <a:tr h="474496"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Dose</a:t>
                      </a:r>
                      <a:r>
                        <a:rPr lang="en-US" sz="2000" b="1" baseline="0" dirty="0" smtClean="0"/>
                        <a:t> selection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Phase III go/no-go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232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Modeling </a:t>
                      </a:r>
                    </a:p>
                    <a:p>
                      <a:pPr algn="ctr"/>
                      <a:r>
                        <a:rPr lang="en-US" sz="2000" b="1" dirty="0" smtClean="0"/>
                        <a:t>approach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Dose/Exposure</a:t>
                      </a:r>
                      <a:r>
                        <a:rPr lang="en-US" sz="2000" baseline="0" dirty="0" smtClean="0"/>
                        <a:t> Response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Survival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Prediction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52242" name="Group 6"/>
          <p:cNvGrpSpPr>
            <a:grpSpLocks/>
          </p:cNvGrpSpPr>
          <p:nvPr/>
        </p:nvGrpSpPr>
        <p:grpSpPr bwMode="auto">
          <a:xfrm>
            <a:off x="5884863" y="2176463"/>
            <a:ext cx="2373312" cy="2009775"/>
            <a:chOff x="6284268" y="1478007"/>
            <a:chExt cx="2373598" cy="2009731"/>
          </a:xfrm>
        </p:grpSpPr>
        <p:sp>
          <p:nvSpPr>
            <p:cNvPr id="52274" name="Rectangle 33"/>
            <p:cNvSpPr>
              <a:spLocks noChangeArrowheads="1"/>
            </p:cNvSpPr>
            <p:nvPr/>
          </p:nvSpPr>
          <p:spPr bwMode="auto">
            <a:xfrm>
              <a:off x="6284268" y="1519238"/>
              <a:ext cx="2373598" cy="19685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592280" y="1519281"/>
              <a:ext cx="327064" cy="1870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/>
            </a:p>
          </p:txBody>
        </p:sp>
        <p:pic>
          <p:nvPicPr>
            <p:cNvPr id="52276" name="Picture 2"/>
            <p:cNvPicPr>
              <a:picLocks noChangeAspect="1" noChangeArrowheads="1"/>
            </p:cNvPicPr>
            <p:nvPr/>
          </p:nvPicPr>
          <p:blipFill>
            <a:blip r:embed="rId2"/>
            <a:srcRect l="14867" r="282"/>
            <a:stretch>
              <a:fillRect/>
            </a:stretch>
          </p:blipFill>
          <p:spPr bwMode="auto">
            <a:xfrm>
              <a:off x="6857944" y="1599727"/>
              <a:ext cx="1568425" cy="1618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277" name="TextBox 27"/>
            <p:cNvSpPr txBox="1">
              <a:spLocks noChangeArrowheads="1"/>
            </p:cNvSpPr>
            <p:nvPr/>
          </p:nvSpPr>
          <p:spPr bwMode="auto">
            <a:xfrm>
              <a:off x="6562030" y="1478007"/>
              <a:ext cx="29591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>
                  <a:cs typeface="Arial" charset="0"/>
                </a:rPr>
                <a:t>100</a:t>
              </a:r>
            </a:p>
          </p:txBody>
        </p:sp>
        <p:sp>
          <p:nvSpPr>
            <p:cNvPr id="52278" name="TextBox 28"/>
            <p:cNvSpPr txBox="1">
              <a:spLocks noChangeArrowheads="1"/>
            </p:cNvSpPr>
            <p:nvPr/>
          </p:nvSpPr>
          <p:spPr bwMode="auto">
            <a:xfrm>
              <a:off x="6688027" y="1738755"/>
              <a:ext cx="16991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>
                  <a:cs typeface="Arial" charset="0"/>
                </a:rPr>
                <a:t>80</a:t>
              </a:r>
            </a:p>
          </p:txBody>
        </p:sp>
        <p:sp>
          <p:nvSpPr>
            <p:cNvPr id="52279" name="TextBox 29"/>
            <p:cNvSpPr txBox="1">
              <a:spLocks noChangeArrowheads="1"/>
            </p:cNvSpPr>
            <p:nvPr/>
          </p:nvSpPr>
          <p:spPr bwMode="auto">
            <a:xfrm>
              <a:off x="6688027" y="1997002"/>
              <a:ext cx="16991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>
                  <a:cs typeface="Arial" charset="0"/>
                </a:rPr>
                <a:t>60</a:t>
              </a:r>
            </a:p>
          </p:txBody>
        </p:sp>
        <p:sp>
          <p:nvSpPr>
            <p:cNvPr id="52280" name="TextBox 30"/>
            <p:cNvSpPr txBox="1">
              <a:spLocks noChangeArrowheads="1"/>
            </p:cNvSpPr>
            <p:nvPr/>
          </p:nvSpPr>
          <p:spPr bwMode="auto">
            <a:xfrm>
              <a:off x="6688027" y="2249229"/>
              <a:ext cx="16991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>
                  <a:cs typeface="Arial" charset="0"/>
                </a:rPr>
                <a:t>40</a:t>
              </a:r>
            </a:p>
          </p:txBody>
        </p:sp>
        <p:sp>
          <p:nvSpPr>
            <p:cNvPr id="52281" name="TextBox 31"/>
            <p:cNvSpPr txBox="1">
              <a:spLocks noChangeArrowheads="1"/>
            </p:cNvSpPr>
            <p:nvPr/>
          </p:nvSpPr>
          <p:spPr bwMode="auto">
            <a:xfrm>
              <a:off x="6688027" y="2512403"/>
              <a:ext cx="16991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>
                  <a:cs typeface="Arial" charset="0"/>
                </a:rPr>
                <a:t>20</a:t>
              </a:r>
            </a:p>
          </p:txBody>
        </p:sp>
        <p:sp>
          <p:nvSpPr>
            <p:cNvPr id="52282" name="TextBox 32"/>
            <p:cNvSpPr txBox="1">
              <a:spLocks noChangeArrowheads="1"/>
            </p:cNvSpPr>
            <p:nvPr/>
          </p:nvSpPr>
          <p:spPr bwMode="auto">
            <a:xfrm>
              <a:off x="6772985" y="2783593"/>
              <a:ext cx="8496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>
                  <a:cs typeface="Arial" charset="0"/>
                </a:rPr>
                <a:t>0</a:t>
              </a:r>
            </a:p>
          </p:txBody>
        </p:sp>
        <p:sp>
          <p:nvSpPr>
            <p:cNvPr id="52283" name="TextBox 26"/>
            <p:cNvSpPr txBox="1">
              <a:spLocks noChangeArrowheads="1"/>
            </p:cNvSpPr>
            <p:nvPr/>
          </p:nvSpPr>
          <p:spPr bwMode="auto">
            <a:xfrm rot="-5400000">
              <a:off x="5706194" y="2265754"/>
              <a:ext cx="1595961" cy="27776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>
                  <a:cs typeface="Arial" charset="0"/>
                </a:rPr>
                <a:t>Overall Survival (%)</a:t>
              </a:r>
            </a:p>
          </p:txBody>
        </p:sp>
        <p:sp>
          <p:nvSpPr>
            <p:cNvPr id="52284" name="TextBox 22"/>
            <p:cNvSpPr txBox="1">
              <a:spLocks noChangeArrowheads="1"/>
            </p:cNvSpPr>
            <p:nvPr/>
          </p:nvSpPr>
          <p:spPr bwMode="auto">
            <a:xfrm>
              <a:off x="6642142" y="2993534"/>
              <a:ext cx="1998767" cy="46166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>
                  <a:cs typeface="Arial" charset="0"/>
                </a:rPr>
                <a:t>0     10     20     30    40</a:t>
              </a:r>
            </a:p>
            <a:p>
              <a:pPr algn="ctr"/>
              <a:r>
                <a:rPr lang="en-US" sz="1200">
                  <a:cs typeface="Arial" charset="0"/>
                </a:rPr>
                <a:t>Time (months)</a:t>
              </a:r>
            </a:p>
          </p:txBody>
        </p:sp>
      </p:grpSp>
      <p:grpSp>
        <p:nvGrpSpPr>
          <p:cNvPr id="52243" name="Group 8"/>
          <p:cNvGrpSpPr>
            <a:grpSpLocks/>
          </p:cNvGrpSpPr>
          <p:nvPr/>
        </p:nvGrpSpPr>
        <p:grpSpPr bwMode="auto">
          <a:xfrm>
            <a:off x="2725738" y="2271713"/>
            <a:ext cx="2781300" cy="1890712"/>
            <a:chOff x="3168650" y="1596165"/>
            <a:chExt cx="2781300" cy="1889462"/>
          </a:xfrm>
        </p:grpSpPr>
        <p:grpSp>
          <p:nvGrpSpPr>
            <p:cNvPr id="52264" name="Group 6"/>
            <p:cNvGrpSpPr>
              <a:grpSpLocks/>
            </p:cNvGrpSpPr>
            <p:nvPr/>
          </p:nvGrpSpPr>
          <p:grpSpPr bwMode="auto">
            <a:xfrm>
              <a:off x="3168650" y="1596165"/>
              <a:ext cx="2781300" cy="1889462"/>
              <a:chOff x="3169086" y="1596513"/>
              <a:chExt cx="2780778" cy="1889074"/>
            </a:xfrm>
          </p:grpSpPr>
          <p:sp>
            <p:nvSpPr>
              <p:cNvPr id="25" name="Rectangle 4"/>
              <p:cNvSpPr>
                <a:spLocks noChangeArrowheads="1"/>
              </p:cNvSpPr>
              <p:nvPr/>
            </p:nvSpPr>
            <p:spPr bwMode="auto">
              <a:xfrm>
                <a:off x="3181784" y="1598099"/>
                <a:ext cx="2768080" cy="18874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  <p:grpSp>
            <p:nvGrpSpPr>
              <p:cNvPr id="52271" name="Group 5"/>
              <p:cNvGrpSpPr>
                <a:grpSpLocks/>
              </p:cNvGrpSpPr>
              <p:nvPr/>
            </p:nvGrpSpPr>
            <p:grpSpPr bwMode="auto">
              <a:xfrm>
                <a:off x="3169086" y="1596513"/>
                <a:ext cx="2780778" cy="1877956"/>
                <a:chOff x="3168230" y="1597263"/>
                <a:chExt cx="2970570" cy="2076907"/>
              </a:xfrm>
            </p:grpSpPr>
            <p:pic>
              <p:nvPicPr>
                <p:cNvPr id="52272" name="Picture 7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l="10161" t="17422" b="3497"/>
                <a:stretch>
                  <a:fillRect/>
                </a:stretch>
              </p:blipFill>
              <p:spPr bwMode="auto">
                <a:xfrm>
                  <a:off x="3780317" y="1597263"/>
                  <a:ext cx="2358483" cy="17762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2273" name="Picture 9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 r="20918"/>
                <a:stretch>
                  <a:fillRect/>
                </a:stretch>
              </p:blipFill>
              <p:spPr bwMode="auto">
                <a:xfrm>
                  <a:off x="3168230" y="1601615"/>
                  <a:ext cx="425885" cy="20725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sp>
          <p:nvSpPr>
            <p:cNvPr id="52265" name="TextBox 2"/>
            <p:cNvSpPr txBox="1">
              <a:spLocks noChangeArrowheads="1"/>
            </p:cNvSpPr>
            <p:nvPr/>
          </p:nvSpPr>
          <p:spPr bwMode="auto">
            <a:xfrm rot="-5400000">
              <a:off x="2614162" y="2371633"/>
              <a:ext cx="1516441" cy="3693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>
                  <a:cs typeface="Arial" charset="0"/>
                </a:rPr>
                <a:t>Target Lesion (%)</a:t>
              </a:r>
            </a:p>
            <a:p>
              <a:pPr algn="ctr"/>
              <a:r>
                <a:rPr lang="en-US" sz="1200">
                  <a:cs typeface="Arial" charset="0"/>
                </a:rPr>
                <a:t>Change from Baseline</a:t>
              </a:r>
            </a:p>
          </p:txBody>
        </p:sp>
        <p:sp>
          <p:nvSpPr>
            <p:cNvPr id="52266" name="TextBox 36"/>
            <p:cNvSpPr txBox="1">
              <a:spLocks noChangeArrowheads="1"/>
            </p:cNvSpPr>
            <p:nvPr/>
          </p:nvSpPr>
          <p:spPr bwMode="auto">
            <a:xfrm>
              <a:off x="3650936" y="2558433"/>
              <a:ext cx="8496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>
                  <a:cs typeface="Arial" charset="0"/>
                </a:rPr>
                <a:t>0</a:t>
              </a:r>
            </a:p>
          </p:txBody>
        </p:sp>
        <p:sp>
          <p:nvSpPr>
            <p:cNvPr id="52267" name="TextBox 37"/>
            <p:cNvSpPr txBox="1">
              <a:spLocks noChangeArrowheads="1"/>
            </p:cNvSpPr>
            <p:nvPr/>
          </p:nvSpPr>
          <p:spPr bwMode="auto">
            <a:xfrm>
              <a:off x="3565978" y="2099454"/>
              <a:ext cx="169918" cy="2428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>
                  <a:cs typeface="Arial" charset="0"/>
                </a:rPr>
                <a:t>25</a:t>
              </a:r>
            </a:p>
          </p:txBody>
        </p:sp>
        <p:sp>
          <p:nvSpPr>
            <p:cNvPr id="52268" name="TextBox 38"/>
            <p:cNvSpPr txBox="1">
              <a:spLocks noChangeArrowheads="1"/>
            </p:cNvSpPr>
            <p:nvPr/>
          </p:nvSpPr>
          <p:spPr bwMode="auto">
            <a:xfrm>
              <a:off x="3565978" y="1599727"/>
              <a:ext cx="169918" cy="2428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>
                  <a:cs typeface="Arial" charset="0"/>
                </a:rPr>
                <a:t>50</a:t>
              </a:r>
            </a:p>
          </p:txBody>
        </p:sp>
        <p:sp>
          <p:nvSpPr>
            <p:cNvPr id="52269" name="TextBox 39"/>
            <p:cNvSpPr txBox="1">
              <a:spLocks noChangeArrowheads="1"/>
            </p:cNvSpPr>
            <p:nvPr/>
          </p:nvSpPr>
          <p:spPr bwMode="auto">
            <a:xfrm>
              <a:off x="3626535" y="3017806"/>
              <a:ext cx="1998767" cy="46166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>
                  <a:cs typeface="Arial" charset="0"/>
                </a:rPr>
                <a:t>0     100      200     300</a:t>
              </a:r>
            </a:p>
            <a:p>
              <a:pPr algn="ctr"/>
              <a:r>
                <a:rPr lang="en-US" sz="1200">
                  <a:cs typeface="Arial" charset="0"/>
                </a:rPr>
                <a:t>Time (days)</a:t>
              </a:r>
            </a:p>
          </p:txBody>
        </p:sp>
      </p:grp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005153"/>
              </p:ext>
            </p:extLst>
          </p:nvPr>
        </p:nvGraphicFramePr>
        <p:xfrm>
          <a:off x="609600" y="4251960"/>
          <a:ext cx="5041900" cy="1901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9600"/>
                <a:gridCol w="3162300"/>
              </a:tblGrid>
              <a:tr h="8026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Goal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Understand response to new drug</a:t>
                      </a:r>
                    </a:p>
                  </a:txBody>
                  <a:tcPr anchor="ctr"/>
                </a:tc>
              </a:tr>
              <a:tr h="3982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Validation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Standard</a:t>
                      </a:r>
                      <a:r>
                        <a:rPr lang="en-US" sz="2000" baseline="0" dirty="0" smtClean="0"/>
                        <a:t> diagnostics</a:t>
                      </a:r>
                    </a:p>
                  </a:txBody>
                  <a:tcPr anchor="ctr"/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Number of Trials Needed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One</a:t>
                      </a:r>
                      <a:endParaRPr lang="en-US" sz="20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999795"/>
              </p:ext>
            </p:extLst>
          </p:nvPr>
        </p:nvGraphicFramePr>
        <p:xfrm>
          <a:off x="5657850" y="4254500"/>
          <a:ext cx="2971800" cy="1898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1800"/>
              </a:tblGrid>
              <a:tr h="7958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Predicting response of new drug</a:t>
                      </a:r>
                    </a:p>
                  </a:txBody>
                  <a:tcPr anchor="ctr"/>
                </a:tc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Pool many studies</a:t>
                      </a:r>
                    </a:p>
                  </a:txBody>
                  <a:tcPr anchor="ctr"/>
                </a:tc>
              </a:tr>
              <a:tr h="695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Many</a:t>
                      </a:r>
                      <a:endParaRPr lang="en-US" sz="20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5" descr="new_charlesB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3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539750" y="1087438"/>
            <a:ext cx="4565650" cy="9144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a typeface="ＭＳ Ｐゴシック"/>
                <a:cs typeface="ＭＳ Ｐゴシック"/>
              </a:rPr>
              <a:t>Validation of PKPD models for guiding dose selection can be done </a:t>
            </a:r>
            <a:r>
              <a:rPr lang="en-US" dirty="0" smtClean="0">
                <a:solidFill>
                  <a:schemeClr val="tx1"/>
                </a:solidFill>
                <a:ea typeface="ＭＳ Ｐゴシック"/>
                <a:cs typeface="ＭＳ Ｐゴシック"/>
              </a:rPr>
              <a:t>using a </a:t>
            </a:r>
            <a:r>
              <a:rPr lang="en-US" dirty="0" smtClean="0">
                <a:solidFill>
                  <a:schemeClr val="tx1"/>
                </a:solidFill>
                <a:ea typeface="ＭＳ Ｐゴシック"/>
                <a:cs typeface="ＭＳ Ｐゴシック"/>
              </a:rPr>
              <a:t>single trial.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53252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AC377A1-2284-4058-BBC1-82189DEAD358}" type="slidenum">
              <a:rPr lang="en-US" smtClean="0">
                <a:ea typeface="ＭＳ Ｐゴシック"/>
              </a:rPr>
              <a:pPr/>
              <a:t>25</a:t>
            </a:fld>
            <a:endParaRPr lang="en-US" smtClean="0">
              <a:ea typeface="ＭＳ Ｐゴシック"/>
            </a:endParaRPr>
          </a:p>
        </p:txBody>
      </p:sp>
      <p:pic>
        <p:nvPicPr>
          <p:cNvPr id="53253" name="Picture 7"/>
          <p:cNvPicPr>
            <a:picLocks noChangeAspect="1" noChangeArrowheads="1"/>
          </p:cNvPicPr>
          <p:nvPr/>
        </p:nvPicPr>
        <p:blipFill>
          <a:blip r:embed="rId3">
            <a:alphaModFix amt="26000"/>
          </a:blip>
          <a:srcRect l="10161" t="17422" b="3497"/>
          <a:stretch>
            <a:fillRect/>
          </a:stretch>
        </p:blipFill>
        <p:spPr bwMode="auto">
          <a:xfrm>
            <a:off x="5503863" y="133350"/>
            <a:ext cx="3462337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54026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539750" y="617538"/>
            <a:ext cx="5060950" cy="914400"/>
          </a:xfrm>
        </p:spPr>
        <p:txBody>
          <a:bodyPr/>
          <a:lstStyle/>
          <a:p>
            <a:r>
              <a:rPr lang="en-US" smtClean="0">
                <a:solidFill>
                  <a:schemeClr val="tx1"/>
                </a:solidFill>
                <a:ea typeface="ＭＳ Ｐゴシック"/>
                <a:cs typeface="ＭＳ Ｐゴシック"/>
              </a:rPr>
              <a:t>Validation of survival models for go/no-go decision making requires a global effort. </a:t>
            </a:r>
            <a:endParaRPr lang="en-US" smtClean="0">
              <a:ea typeface="ＭＳ Ｐゴシック"/>
              <a:cs typeface="ＭＳ Ｐゴシック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54276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C0DDBEF-52C1-40B0-82C4-98012C9E1C80}" type="slidenum">
              <a:rPr lang="en-US" smtClean="0">
                <a:ea typeface="ＭＳ Ｐゴシック"/>
              </a:rPr>
              <a:pPr/>
              <a:t>26</a:t>
            </a:fld>
            <a:endParaRPr lang="en-US" smtClean="0">
              <a:ea typeface="ＭＳ Ｐゴシック"/>
            </a:endParaRPr>
          </a:p>
        </p:txBody>
      </p:sp>
      <p:pic>
        <p:nvPicPr>
          <p:cNvPr id="54277" name="Picture 2"/>
          <p:cNvPicPr>
            <a:picLocks noChangeAspect="1" noChangeArrowheads="1"/>
          </p:cNvPicPr>
          <p:nvPr/>
        </p:nvPicPr>
        <p:blipFill>
          <a:blip r:embed="rId3">
            <a:alphaModFix amt="39000"/>
          </a:blip>
          <a:srcRect l="14867" r="282"/>
          <a:stretch>
            <a:fillRect/>
          </a:stretch>
        </p:blipFill>
        <p:spPr bwMode="auto">
          <a:xfrm>
            <a:off x="6172200" y="152400"/>
            <a:ext cx="2540000" cy="227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98201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alphaModFix amt="13000"/>
          </a:blip>
          <a:srcRect t="12500" b="12500"/>
          <a:stretch/>
        </p:blipFill>
        <p:spPr>
          <a:xfrm>
            <a:off x="0" y="-2540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750" y="614363"/>
            <a:ext cx="8604250" cy="498475"/>
          </a:xfrm>
        </p:spPr>
        <p:txBody>
          <a:bodyPr/>
          <a:lstStyle/>
          <a:p>
            <a:r>
              <a:rPr lang="en-US" dirty="0" smtClean="0"/>
              <a:t>Collaboration across academia, industry, and health authorities is needed to validate predictive models.  </a:t>
            </a:r>
            <a:endParaRPr lang="en-US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ea typeface="ＭＳ Ｐゴシック"/>
                <a:cs typeface="ＭＳ Ｐゴシック"/>
              </a:rPr>
              <a:t>ISoP</a:t>
            </a:r>
            <a:r>
              <a:rPr lang="en-US" b="1" dirty="0" smtClean="0">
                <a:ea typeface="ＭＳ Ｐゴシック"/>
                <a:cs typeface="ＭＳ Ｐゴシック"/>
              </a:rPr>
              <a:t> Subteam Formation</a:t>
            </a:r>
          </a:p>
          <a:p>
            <a:pPr lvl="1"/>
            <a:r>
              <a:rPr lang="en-US" sz="2400" dirty="0" smtClean="0">
                <a:ea typeface="ＭＳ Ｐゴシック"/>
              </a:rPr>
              <a:t>An </a:t>
            </a:r>
            <a:r>
              <a:rPr lang="en-US" sz="2400" dirty="0" err="1" smtClean="0">
                <a:ea typeface="ＭＳ Ｐゴシック"/>
              </a:rPr>
              <a:t>ISoP</a:t>
            </a:r>
            <a:r>
              <a:rPr lang="en-US" sz="2400" dirty="0" smtClean="0">
                <a:ea typeface="ＭＳ Ｐゴシック"/>
              </a:rPr>
              <a:t> subteam could help in moving the discussion forward and planning the next steps</a:t>
            </a:r>
            <a:r>
              <a:rPr lang="en-US" sz="2400" dirty="0" smtClean="0">
                <a:ea typeface="ＭＳ Ｐゴシック"/>
              </a:rPr>
              <a:t>.</a:t>
            </a:r>
            <a:endParaRPr lang="en-US" sz="2400" dirty="0" smtClean="0">
              <a:ea typeface="ＭＳ Ｐゴシック"/>
            </a:endParaRPr>
          </a:p>
          <a:p>
            <a:r>
              <a:rPr lang="en-US" b="1" dirty="0" smtClean="0">
                <a:ea typeface="ＭＳ Ｐゴシック"/>
                <a:cs typeface="ＭＳ Ｐゴシック"/>
              </a:rPr>
              <a:t>Knowledge Integration</a:t>
            </a:r>
          </a:p>
          <a:p>
            <a:pPr lvl="1"/>
            <a:r>
              <a:rPr lang="en-US" sz="2400" dirty="0" smtClean="0">
                <a:ea typeface="ＭＳ Ｐゴシック"/>
              </a:rPr>
              <a:t>Develop website </a:t>
            </a:r>
            <a:r>
              <a:rPr lang="en-US" sz="2400" dirty="0" smtClean="0">
                <a:ea typeface="ＭＳ Ｐゴシック"/>
              </a:rPr>
              <a:t>(e.g. </a:t>
            </a:r>
            <a:r>
              <a:rPr lang="en-US" sz="2400" dirty="0" err="1" smtClean="0">
                <a:ea typeface="ＭＳ Ｐゴシック"/>
              </a:rPr>
              <a:t>ISoP</a:t>
            </a:r>
            <a:r>
              <a:rPr lang="en-US" sz="2400" dirty="0" smtClean="0">
                <a:ea typeface="ＭＳ Ｐゴシック"/>
              </a:rPr>
              <a:t> </a:t>
            </a:r>
            <a:r>
              <a:rPr lang="en-US" sz="2400" dirty="0" smtClean="0">
                <a:ea typeface="ＭＳ Ｐゴシック"/>
              </a:rPr>
              <a:t>wiki) to provide a repository of literature, code, and recommendations for further validating models</a:t>
            </a:r>
          </a:p>
          <a:p>
            <a:r>
              <a:rPr lang="en-US" b="1" dirty="0" smtClean="0">
                <a:ea typeface="ＭＳ Ｐゴシック"/>
                <a:cs typeface="ＭＳ Ｐゴシック"/>
              </a:rPr>
              <a:t>Data Liberation</a:t>
            </a:r>
          </a:p>
          <a:p>
            <a:pPr lvl="1"/>
            <a:r>
              <a:rPr lang="en-US" sz="2400" dirty="0" smtClean="0">
                <a:ea typeface="ＭＳ Ｐゴシック"/>
              </a:rPr>
              <a:t>As individualized data becomes more publicly available, validation may become easier.</a:t>
            </a:r>
            <a:endParaRPr lang="en-US" sz="2400" b="1" dirty="0" smtClean="0">
              <a:ea typeface="ＭＳ Ｐゴシック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5530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6EF6EC-CFA2-4B7D-B70F-CFC54C2848CC}" type="slidenum">
              <a:rPr lang="en-US" smtClean="0">
                <a:ea typeface="ＭＳ Ｐゴシック"/>
              </a:rPr>
              <a:pPr/>
              <a:t>27</a:t>
            </a:fld>
            <a:endParaRPr lang="en-US" smtClean="0">
              <a:ea typeface="ＭＳ Ｐゴシック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/>
                <a:cs typeface="ＭＳ Ｐゴシック"/>
              </a:rPr>
              <a:t>Acknowledgements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sz="half" idx="1"/>
          </p:nvPr>
        </p:nvSpPr>
        <p:spPr>
          <a:xfrm>
            <a:off x="1625600" y="1830388"/>
            <a:ext cx="2151063" cy="4583112"/>
          </a:xfrm>
          <a:solidFill>
            <a:schemeClr val="accent1">
              <a:lumMod val="40000"/>
              <a:lumOff val="60000"/>
            </a:schemeClr>
          </a:solidFill>
        </p:spPr>
        <p:txBody>
          <a:bodyPr tIns="108000" bIns="108000"/>
          <a:lstStyle/>
          <a:p>
            <a:pPr>
              <a:lnSpc>
                <a:spcPct val="50000"/>
              </a:lnSpc>
              <a:spcBef>
                <a:spcPts val="840"/>
              </a:spcBef>
              <a:buFont typeface="Wingdings" charset="0"/>
              <a:buChar char="§"/>
              <a:defRPr/>
            </a:pPr>
            <a:r>
              <a:rPr lang="en-US" sz="1400" dirty="0" smtClean="0"/>
              <a:t>Gabriel </a:t>
            </a:r>
            <a:r>
              <a:rPr lang="en-US" sz="1400" dirty="0" err="1"/>
              <a:t>Helmlinger</a:t>
            </a:r>
            <a:endParaRPr lang="en-US" sz="1400" dirty="0"/>
          </a:p>
          <a:p>
            <a:pPr>
              <a:lnSpc>
                <a:spcPct val="50000"/>
              </a:lnSpc>
              <a:spcBef>
                <a:spcPts val="840"/>
              </a:spcBef>
              <a:buFont typeface="Wingdings" charset="0"/>
              <a:buChar char="§"/>
              <a:defRPr/>
            </a:pPr>
            <a:r>
              <a:rPr lang="en-US" sz="1400" dirty="0"/>
              <a:t>Celine Sarr</a:t>
            </a:r>
          </a:p>
          <a:p>
            <a:pPr>
              <a:lnSpc>
                <a:spcPct val="50000"/>
              </a:lnSpc>
              <a:spcBef>
                <a:spcPts val="840"/>
              </a:spcBef>
              <a:buFont typeface="Wingdings" charset="0"/>
              <a:buChar char="§"/>
              <a:defRPr/>
            </a:pPr>
            <a:r>
              <a:rPr lang="en-US" sz="1400" dirty="0"/>
              <a:t>Jerry Nedelman</a:t>
            </a:r>
          </a:p>
          <a:p>
            <a:pPr>
              <a:lnSpc>
                <a:spcPct val="50000"/>
              </a:lnSpc>
              <a:spcBef>
                <a:spcPts val="840"/>
              </a:spcBef>
              <a:buFont typeface="Wingdings" charset="0"/>
              <a:buChar char="§"/>
              <a:defRPr/>
            </a:pPr>
            <a:r>
              <a:rPr lang="en-US" sz="1400" dirty="0"/>
              <a:t>Bill </a:t>
            </a:r>
            <a:r>
              <a:rPr lang="en-US" sz="1400" dirty="0" smtClean="0"/>
              <a:t>Sallas</a:t>
            </a:r>
          </a:p>
          <a:p>
            <a:pPr>
              <a:lnSpc>
                <a:spcPct val="50000"/>
              </a:lnSpc>
              <a:spcBef>
                <a:spcPts val="840"/>
              </a:spcBef>
              <a:buFont typeface="Wingdings" charset="0"/>
              <a:buChar char="§"/>
              <a:defRPr/>
            </a:pPr>
            <a:r>
              <a:rPr lang="en-US" sz="1400" dirty="0" err="1"/>
              <a:t>Varun</a:t>
            </a:r>
            <a:r>
              <a:rPr lang="en-US" sz="1400" dirty="0"/>
              <a:t> </a:t>
            </a:r>
            <a:r>
              <a:rPr lang="en-US" sz="1400" dirty="0" err="1" smtClean="0"/>
              <a:t>Goel</a:t>
            </a:r>
            <a:endParaRPr lang="en-US" sz="1400" dirty="0"/>
          </a:p>
          <a:p>
            <a:pPr>
              <a:lnSpc>
                <a:spcPct val="50000"/>
              </a:lnSpc>
              <a:spcBef>
                <a:spcPts val="840"/>
              </a:spcBef>
              <a:buFont typeface="Wingdings" charset="0"/>
              <a:buChar char="§"/>
              <a:defRPr/>
            </a:pPr>
            <a:r>
              <a:rPr lang="en-US" sz="1400" dirty="0" err="1"/>
              <a:t>Wenping</a:t>
            </a:r>
            <a:r>
              <a:rPr lang="en-US" sz="1400" dirty="0"/>
              <a:t> Wang</a:t>
            </a:r>
          </a:p>
          <a:p>
            <a:pPr>
              <a:lnSpc>
                <a:spcPct val="50000"/>
              </a:lnSpc>
              <a:spcBef>
                <a:spcPts val="840"/>
              </a:spcBef>
              <a:buFont typeface="Wingdings" charset="0"/>
              <a:buChar char="§"/>
              <a:defRPr/>
            </a:pPr>
            <a:r>
              <a:rPr lang="en-US" sz="1400" dirty="0" err="1"/>
              <a:t>Ovidiu</a:t>
            </a:r>
            <a:r>
              <a:rPr lang="en-US" sz="1400" dirty="0"/>
              <a:t> Chiparus</a:t>
            </a:r>
          </a:p>
          <a:p>
            <a:pPr>
              <a:lnSpc>
                <a:spcPct val="50000"/>
              </a:lnSpc>
              <a:spcBef>
                <a:spcPts val="840"/>
              </a:spcBef>
              <a:buFont typeface="Wingdings" charset="0"/>
              <a:buChar char="§"/>
              <a:defRPr/>
            </a:pPr>
            <a:r>
              <a:rPr lang="en-US" sz="1400" dirty="0"/>
              <a:t>Alison Carter</a:t>
            </a:r>
          </a:p>
          <a:p>
            <a:pPr>
              <a:lnSpc>
                <a:spcPct val="50000"/>
              </a:lnSpc>
              <a:spcBef>
                <a:spcPts val="840"/>
              </a:spcBef>
              <a:buFont typeface="Wingdings" charset="0"/>
              <a:buChar char="§"/>
              <a:defRPr/>
            </a:pPr>
            <a:r>
              <a:rPr lang="en-US" sz="1400" dirty="0" err="1" smtClean="0"/>
              <a:t>Shu</a:t>
            </a:r>
            <a:r>
              <a:rPr lang="en-US" sz="1400" dirty="0" smtClean="0"/>
              <a:t> </a:t>
            </a:r>
            <a:r>
              <a:rPr lang="en-US" sz="1400" dirty="0"/>
              <a:t>Yang</a:t>
            </a:r>
          </a:p>
          <a:p>
            <a:pPr>
              <a:lnSpc>
                <a:spcPct val="50000"/>
              </a:lnSpc>
              <a:spcBef>
                <a:spcPts val="840"/>
              </a:spcBef>
              <a:buFont typeface="Wingdings" charset="0"/>
              <a:buChar char="§"/>
              <a:defRPr/>
            </a:pPr>
            <a:r>
              <a:rPr lang="en-US" sz="1400" dirty="0" smtClean="0"/>
              <a:t>Marina Savelieva</a:t>
            </a:r>
          </a:p>
          <a:p>
            <a:pPr>
              <a:lnSpc>
                <a:spcPct val="50000"/>
              </a:lnSpc>
              <a:spcBef>
                <a:spcPts val="840"/>
              </a:spcBef>
              <a:buFont typeface="Wingdings" charset="0"/>
              <a:buChar char="§"/>
              <a:defRPr/>
            </a:pPr>
            <a:r>
              <a:rPr lang="en-US" sz="1400" dirty="0" err="1" smtClean="0"/>
              <a:t>Olesya</a:t>
            </a:r>
            <a:r>
              <a:rPr lang="en-US" sz="1400" dirty="0" smtClean="0"/>
              <a:t> </a:t>
            </a:r>
            <a:r>
              <a:rPr lang="en-US" sz="1400" dirty="0" err="1" smtClean="0"/>
              <a:t>Melnichenko</a:t>
            </a:r>
            <a:endParaRPr lang="en-US" sz="1400" dirty="0" smtClean="0"/>
          </a:p>
          <a:p>
            <a:pPr>
              <a:lnSpc>
                <a:spcPct val="50000"/>
              </a:lnSpc>
              <a:spcBef>
                <a:spcPts val="840"/>
              </a:spcBef>
              <a:buFont typeface="Wingdings" charset="0"/>
              <a:buChar char="§"/>
              <a:defRPr/>
            </a:pPr>
            <a:r>
              <a:rPr lang="en-US" sz="1400" dirty="0" smtClean="0"/>
              <a:t>Christina </a:t>
            </a:r>
            <a:r>
              <a:rPr lang="en-US" sz="1400" dirty="0" err="1" smtClean="0"/>
              <a:t>Vasalou</a:t>
            </a:r>
            <a:endParaRPr lang="en-US" sz="1400" dirty="0"/>
          </a:p>
          <a:p>
            <a:pPr>
              <a:lnSpc>
                <a:spcPct val="50000"/>
              </a:lnSpc>
              <a:spcBef>
                <a:spcPts val="840"/>
              </a:spcBef>
              <a:buFont typeface="Wingdings" charset="0"/>
              <a:buChar char="§"/>
              <a:defRPr/>
            </a:pPr>
            <a:r>
              <a:rPr lang="en-US" sz="1400" dirty="0"/>
              <a:t>Kyle </a:t>
            </a:r>
            <a:r>
              <a:rPr lang="en-US" sz="1400" dirty="0" err="1"/>
              <a:t>Lemoi</a:t>
            </a:r>
            <a:r>
              <a:rPr lang="en-US" sz="1400" dirty="0"/>
              <a:t> (Intern</a:t>
            </a:r>
            <a:r>
              <a:rPr lang="en-US" sz="1400" dirty="0" smtClean="0"/>
              <a:t>)</a:t>
            </a:r>
          </a:p>
          <a:p>
            <a:pPr>
              <a:lnSpc>
                <a:spcPct val="50000"/>
              </a:lnSpc>
              <a:spcBef>
                <a:spcPts val="840"/>
              </a:spcBef>
              <a:buFont typeface="Wingdings" charset="0"/>
              <a:buChar char="§"/>
              <a:defRPr/>
            </a:pPr>
            <a:r>
              <a:rPr lang="en-US" sz="1400" dirty="0" smtClean="0"/>
              <a:t>Daniel Lusk (Intern)</a:t>
            </a:r>
            <a:r>
              <a:rPr lang="en-US" sz="1400" dirty="0"/>
              <a:t> </a:t>
            </a:r>
            <a:endParaRPr lang="en-US" sz="1400" dirty="0" smtClean="0"/>
          </a:p>
          <a:p>
            <a:pPr>
              <a:lnSpc>
                <a:spcPct val="50000"/>
              </a:lnSpc>
              <a:spcBef>
                <a:spcPts val="840"/>
              </a:spcBef>
              <a:buFont typeface="Wingdings" charset="0"/>
              <a:buChar char="§"/>
              <a:defRPr/>
            </a:pPr>
            <a:r>
              <a:rPr lang="en-US" sz="1400" dirty="0" smtClean="0"/>
              <a:t>Bill </a:t>
            </a:r>
            <a:r>
              <a:rPr lang="en-US" sz="1400" dirty="0" err="1"/>
              <a:t>Mietlowski</a:t>
            </a:r>
            <a:endParaRPr lang="en-US" sz="1400" dirty="0"/>
          </a:p>
          <a:p>
            <a:pPr>
              <a:lnSpc>
                <a:spcPct val="50000"/>
              </a:lnSpc>
              <a:spcBef>
                <a:spcPts val="840"/>
              </a:spcBef>
              <a:buFont typeface="Wingdings" charset="0"/>
              <a:buChar char="§"/>
              <a:defRPr/>
            </a:pPr>
            <a:r>
              <a:rPr lang="en-US" sz="1400" dirty="0"/>
              <a:t>Norbert </a:t>
            </a:r>
            <a:r>
              <a:rPr lang="en-US" sz="1400" dirty="0" err="1" smtClean="0"/>
              <a:t>Hollaender</a:t>
            </a:r>
            <a:endParaRPr lang="en-US" sz="1400" dirty="0" smtClean="0"/>
          </a:p>
          <a:p>
            <a:pPr>
              <a:lnSpc>
                <a:spcPct val="50000"/>
              </a:lnSpc>
              <a:spcBef>
                <a:spcPts val="840"/>
              </a:spcBef>
              <a:buFont typeface="Wingdings" charset="0"/>
              <a:buChar char="§"/>
              <a:defRPr/>
            </a:pPr>
            <a:r>
              <a:rPr lang="en-US" sz="1400" dirty="0"/>
              <a:t>Dennis Kim</a:t>
            </a:r>
          </a:p>
          <a:p>
            <a:pPr>
              <a:lnSpc>
                <a:spcPct val="50000"/>
              </a:lnSpc>
              <a:spcBef>
                <a:spcPts val="840"/>
              </a:spcBef>
              <a:buFont typeface="Wingdings" charset="0"/>
              <a:buChar char="§"/>
              <a:defRPr/>
            </a:pPr>
            <a:r>
              <a:rPr lang="en-US" sz="1400" dirty="0"/>
              <a:t>Sandra </a:t>
            </a:r>
            <a:r>
              <a:rPr lang="en-US" sz="1400" dirty="0" err="1" smtClean="0"/>
              <a:t>Chica</a:t>
            </a:r>
            <a:endParaRPr lang="en-US" sz="1400" dirty="0" smtClean="0"/>
          </a:p>
          <a:p>
            <a:pPr>
              <a:lnSpc>
                <a:spcPct val="50000"/>
              </a:lnSpc>
              <a:spcBef>
                <a:spcPts val="840"/>
              </a:spcBef>
              <a:buFont typeface="Wingdings" charset="0"/>
              <a:buChar char="§"/>
              <a:defRPr/>
            </a:pPr>
            <a:r>
              <a:rPr lang="en-US" sz="1400" dirty="0" smtClean="0"/>
              <a:t>Dean </a:t>
            </a:r>
            <a:r>
              <a:rPr lang="en-US" sz="1400" dirty="0" err="1" smtClean="0"/>
              <a:t>Bottino</a:t>
            </a:r>
            <a:endParaRPr lang="en-US" sz="1400" dirty="0" smtClean="0"/>
          </a:p>
          <a:p>
            <a:pPr>
              <a:lnSpc>
                <a:spcPct val="50000"/>
              </a:lnSpc>
              <a:spcBef>
                <a:spcPts val="840"/>
              </a:spcBef>
              <a:buFont typeface="Wingdings" charset="0"/>
              <a:buChar char="§"/>
              <a:defRPr/>
            </a:pPr>
            <a:r>
              <a:rPr lang="en-US" sz="1400" dirty="0" smtClean="0"/>
              <a:t>Anna </a:t>
            </a:r>
            <a:r>
              <a:rPr lang="en-US" sz="1400" dirty="0" err="1" smtClean="0"/>
              <a:t>Georgieva</a:t>
            </a:r>
            <a:endParaRPr lang="en-US" sz="1400" dirty="0" smtClean="0"/>
          </a:p>
          <a:p>
            <a:pPr>
              <a:lnSpc>
                <a:spcPct val="50000"/>
              </a:lnSpc>
              <a:spcBef>
                <a:spcPts val="840"/>
              </a:spcBef>
              <a:buFont typeface="Wingdings" charset="0"/>
              <a:buChar char="§"/>
              <a:defRPr/>
            </a:pPr>
            <a:r>
              <a:rPr lang="en-US" sz="1400" dirty="0" smtClean="0"/>
              <a:t>Don </a:t>
            </a:r>
            <a:r>
              <a:rPr lang="en-US" sz="1400" dirty="0" err="1" smtClean="0"/>
              <a:t>Stanski</a:t>
            </a:r>
            <a:endParaRPr lang="en-US" sz="1600" dirty="0"/>
          </a:p>
          <a:p>
            <a:pPr lvl="2">
              <a:lnSpc>
                <a:spcPct val="50000"/>
              </a:lnSpc>
              <a:spcBef>
                <a:spcPts val="840"/>
              </a:spcBef>
              <a:defRPr/>
            </a:pPr>
            <a:endParaRPr lang="en-US" sz="1200" dirty="0"/>
          </a:p>
        </p:txBody>
      </p:sp>
      <p:sp>
        <p:nvSpPr>
          <p:cNvPr id="56323" name="Slide Number Placeholder 8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5D54E08-4984-41C4-AC19-04452913A96A}" type="slidenum">
              <a:rPr lang="en-US" smtClean="0">
                <a:ea typeface="ＭＳ Ｐゴシック"/>
              </a:rPr>
              <a:pPr/>
              <a:t>28</a:t>
            </a:fld>
            <a:endParaRPr lang="en-US" smtClean="0">
              <a:ea typeface="ＭＳ Ｐゴシック"/>
            </a:endParaRPr>
          </a:p>
        </p:txBody>
      </p:sp>
      <p:sp>
        <p:nvSpPr>
          <p:cNvPr id="56324" name="Footer Placeholder 9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charset="0"/>
                <a:ea typeface="ＭＳ Ｐゴシック"/>
                <a:cs typeface="Arial" charset="0"/>
              </a:rPr>
              <a:t>| ACoP | A. Stein | May 13, 2013 | Modeling solid tumor data </a:t>
            </a:r>
          </a:p>
        </p:txBody>
      </p:sp>
      <p:sp>
        <p:nvSpPr>
          <p:cNvPr id="56325" name="Content Placeholder 2"/>
          <p:cNvSpPr txBox="1">
            <a:spLocks/>
          </p:cNvSpPr>
          <p:nvPr/>
        </p:nvSpPr>
        <p:spPr bwMode="gray">
          <a:xfrm>
            <a:off x="4681538" y="1819275"/>
            <a:ext cx="3735387" cy="754063"/>
          </a:xfrm>
          <a:prstGeom prst="rect">
            <a:avLst/>
          </a:prstGeom>
          <a:solidFill>
            <a:srgbClr val="BABEFF"/>
          </a:solidFill>
          <a:ln w="9525">
            <a:noFill/>
            <a:miter lim="800000"/>
            <a:headEnd/>
            <a:tailEnd/>
          </a:ln>
        </p:spPr>
        <p:txBody>
          <a:bodyPr tIns="108000" bIns="108000"/>
          <a:lstStyle/>
          <a:p>
            <a:pPr marL="233363" indent="-233363" eaLnBrk="0" hangingPunct="0">
              <a:lnSpc>
                <a:spcPct val="50000"/>
              </a:lnSpc>
              <a:spcBef>
                <a:spcPts val="838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en-US" sz="1400">
                <a:solidFill>
                  <a:srgbClr val="000000"/>
                </a:solidFill>
              </a:rPr>
              <a:t>Pascal Girard (now with Mark-Serono)</a:t>
            </a:r>
          </a:p>
          <a:p>
            <a:pPr marL="233363" indent="-233363" eaLnBrk="0" hangingPunct="0">
              <a:lnSpc>
                <a:spcPct val="50000"/>
              </a:lnSpc>
              <a:spcBef>
                <a:spcPts val="838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en-US" sz="1400">
                <a:solidFill>
                  <a:srgbClr val="000000"/>
                </a:solidFill>
              </a:rPr>
              <a:t>Laurent Claret</a:t>
            </a:r>
          </a:p>
          <a:p>
            <a:pPr marL="233363" indent="-233363" eaLnBrk="0" hangingPunct="0">
              <a:lnSpc>
                <a:spcPct val="50000"/>
              </a:lnSpc>
              <a:spcBef>
                <a:spcPts val="838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en-US" sz="1400">
                <a:solidFill>
                  <a:srgbClr val="000000"/>
                </a:solidFill>
              </a:rPr>
              <a:t>Francois Mercier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6326" name="TextBox 1"/>
          <p:cNvSpPr txBox="1">
            <a:spLocks noChangeArrowheads="1"/>
          </p:cNvSpPr>
          <p:nvPr/>
        </p:nvSpPr>
        <p:spPr bwMode="auto">
          <a:xfrm>
            <a:off x="1630363" y="1336675"/>
            <a:ext cx="2146300" cy="461963"/>
          </a:xfrm>
          <a:prstGeom prst="rect">
            <a:avLst/>
          </a:prstGeom>
          <a:solidFill>
            <a:srgbClr val="FEDFA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Novartis</a:t>
            </a:r>
          </a:p>
        </p:txBody>
      </p:sp>
      <p:sp>
        <p:nvSpPr>
          <p:cNvPr id="56327" name="TextBox 2"/>
          <p:cNvSpPr txBox="1">
            <a:spLocks noChangeArrowheads="1"/>
          </p:cNvSpPr>
          <p:nvPr/>
        </p:nvSpPr>
        <p:spPr bwMode="auto">
          <a:xfrm>
            <a:off x="4686300" y="1336675"/>
            <a:ext cx="3719513" cy="461963"/>
          </a:xfrm>
          <a:prstGeom prst="rect">
            <a:avLst/>
          </a:prstGeom>
          <a:solidFill>
            <a:srgbClr val="BABE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Pharsight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677863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  <a:cs typeface="+mj-cs"/>
              </a:rPr>
              <a:t>backups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57346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1F50CF8-350E-4AEB-9936-B4C6B1F19B33}" type="slidenum">
              <a:rPr lang="en-US" smtClean="0">
                <a:ea typeface="ＭＳ Ｐゴシック"/>
                <a:cs typeface="ＭＳ Ｐゴシック"/>
              </a:rPr>
              <a:pPr/>
              <a:t>29</a:t>
            </a:fld>
            <a:endParaRPr lang="en-US" smtClean="0">
              <a:ea typeface="ＭＳ Ｐゴシック"/>
              <a:cs typeface="ＭＳ Ｐゴシック"/>
            </a:endParaRPr>
          </a:p>
        </p:txBody>
      </p:sp>
      <p:sp>
        <p:nvSpPr>
          <p:cNvPr id="57347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charset="0"/>
                <a:ea typeface="ＭＳ Ｐゴシック"/>
                <a:cs typeface="ＭＳ Ｐゴシック"/>
              </a:rPr>
              <a:t>| ACoP | A. Stein | May 13, 2013 | Modeling solid tumor data 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/>
                <a:cs typeface="ＭＳ Ｐゴシック"/>
              </a:rPr>
              <a:t>Overview: Summarize state of the art for modeling tumor data to improve drug development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1282700"/>
            <a:ext cx="8743950" cy="49403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dirty="0" smtClean="0"/>
              <a:t>Describe underutilized longitudinal tumor data.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smtClean="0"/>
              <a:t>Example of modeling longitudinal tumor data to support dose selection.  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smtClean="0"/>
              <a:t>Example of modeling longitudinal tumor data to</a:t>
            </a:r>
            <a:r>
              <a:rPr lang="en-US" dirty="0"/>
              <a:t> </a:t>
            </a:r>
            <a:r>
              <a:rPr lang="en-US" dirty="0" smtClean="0"/>
              <a:t>guide go/no-go decisions.  Discuss challenges in validating this approach.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smtClean="0"/>
              <a:t>How to address the above challenges in model based          go/no-go decision making.  </a:t>
            </a:r>
          </a:p>
          <a:p>
            <a:pPr>
              <a:buFont typeface="Wingdings" charset="0"/>
              <a:buChar char="§"/>
              <a:defRPr/>
            </a:pPr>
            <a:endParaRPr lang="en-US" sz="2000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6194191-A333-48F7-9AE9-08D7048C23A3}" type="slidenum">
              <a:rPr lang="en-US" smtClean="0">
                <a:ea typeface="ＭＳ Ｐゴシック"/>
              </a:rPr>
              <a:pPr/>
              <a:t>3</a:t>
            </a:fld>
            <a:endParaRPr lang="en-US" smtClean="0">
              <a:ea typeface="ＭＳ Ｐゴシック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| </a:t>
            </a:r>
            <a:r>
              <a:rPr lang="en-US" dirty="0" err="1"/>
              <a:t>ACoP</a:t>
            </a:r>
            <a:r>
              <a:rPr lang="en-US" dirty="0"/>
              <a:t> | A. Stein | May 13, 2013 | Modeling solid tumor data 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>
          <a:xfrm>
            <a:off x="539750" y="198438"/>
            <a:ext cx="8289925" cy="914400"/>
          </a:xfrm>
        </p:spPr>
        <p:txBody>
          <a:bodyPr/>
          <a:lstStyle/>
          <a:p>
            <a:r>
              <a:rPr lang="en-US" smtClean="0">
                <a:ea typeface="ＭＳ Ｐゴシック"/>
                <a:cs typeface="ＭＳ Ｐゴシック"/>
              </a:rPr>
              <a:t>Everolimus showed similar effect on target lesions among patients with and without dose reductions.</a:t>
            </a:r>
          </a:p>
        </p:txBody>
      </p:sp>
      <p:sp>
        <p:nvSpPr>
          <p:cNvPr id="58370" name="Content Placeholder 4"/>
          <p:cNvSpPr>
            <a:spLocks noGrp="1"/>
          </p:cNvSpPr>
          <p:nvPr>
            <p:ph idx="1"/>
          </p:nvPr>
        </p:nvSpPr>
        <p:spPr>
          <a:xfrm>
            <a:off x="527050" y="1346200"/>
            <a:ext cx="3935413" cy="4718050"/>
          </a:xfrm>
        </p:spPr>
        <p:txBody>
          <a:bodyPr/>
          <a:lstStyle/>
          <a:p>
            <a:r>
              <a:rPr lang="en-US" sz="1800" dirty="0" smtClean="0">
                <a:ea typeface="ＭＳ Ｐゴシック"/>
                <a:cs typeface="ＭＳ Ｐゴシック"/>
              </a:rPr>
              <a:t>Because there was not a randomized 5mg arm, the patients who are dose-reduced to 5mg represent a biased sample of patients who experience an adverse </a:t>
            </a:r>
            <a:r>
              <a:rPr lang="en-US" sz="1800" dirty="0" smtClean="0">
                <a:ea typeface="ＭＳ Ｐゴシック"/>
                <a:cs typeface="ＭＳ Ｐゴシック"/>
              </a:rPr>
              <a:t>event</a:t>
            </a:r>
            <a:r>
              <a:rPr lang="en-US" sz="1800" dirty="0" smtClean="0">
                <a:ea typeface="ＭＳ Ｐゴシック"/>
                <a:cs typeface="ＭＳ Ｐゴシック"/>
              </a:rPr>
              <a:t>.</a:t>
            </a:r>
          </a:p>
          <a:p>
            <a:r>
              <a:rPr lang="en-US" sz="1800" dirty="0" smtClean="0">
                <a:ea typeface="ＭＳ Ｐゴシック"/>
                <a:cs typeface="ＭＳ Ｐゴシック"/>
              </a:rPr>
              <a:t>We compare the 10mg drug effect for patients with and without dose-reductions to see if tumor shrinkage is different across the different subgroups.</a:t>
            </a:r>
          </a:p>
          <a:p>
            <a:r>
              <a:rPr lang="en-US" sz="1800" dirty="0" smtClean="0">
                <a:ea typeface="ＭＳ Ｐゴシック"/>
                <a:cs typeface="ＭＳ Ｐゴシック"/>
              </a:rPr>
              <a:t>The right hand plot demonstrates that the effect of 10mg on tumor size is similar for both subgroups of patients, irrespective of whether the patient had an adverse effect. 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2463" y="1862138"/>
            <a:ext cx="4681537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TextBox 5"/>
          <p:cNvSpPr txBox="1">
            <a:spLocks noChangeArrowheads="1"/>
          </p:cNvSpPr>
          <p:nvPr/>
        </p:nvSpPr>
        <p:spPr bwMode="auto">
          <a:xfrm>
            <a:off x="5181600" y="5148263"/>
            <a:ext cx="3551238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1"/>
              <a:t>Drug Effect in patients without (left) and with (right) dose interruptions is similar for both groups.</a:t>
            </a:r>
          </a:p>
        </p:txBody>
      </p:sp>
      <p:sp>
        <p:nvSpPr>
          <p:cNvPr id="5837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54DD95C-6CB1-4D0C-B530-E334ED09E212}" type="slidenum">
              <a:rPr lang="en-US" smtClean="0">
                <a:ea typeface="ＭＳ Ｐゴシック"/>
                <a:cs typeface="ＭＳ Ｐゴシック"/>
              </a:rPr>
              <a:pPr/>
              <a:t>30</a:t>
            </a:fld>
            <a:endParaRPr lang="en-US" smtClean="0">
              <a:ea typeface="ＭＳ Ｐゴシック"/>
              <a:cs typeface="ＭＳ Ｐゴシック"/>
            </a:endParaRPr>
          </a:p>
        </p:txBody>
      </p:sp>
      <p:sp>
        <p:nvSpPr>
          <p:cNvPr id="58374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charset="0"/>
                <a:ea typeface="ＭＳ Ｐゴシック"/>
                <a:cs typeface="ＭＳ Ｐゴシック"/>
              </a:rPr>
              <a:t>| ACoP | A. Stein | May 13, 2013 | Modeling solid tumor data 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ea typeface="ＭＳ Ｐゴシック"/>
                <a:cs typeface="ＭＳ Ｐゴシック"/>
              </a:rPr>
              <a:t>Lit. Review: </a:t>
            </a:r>
            <a:r>
              <a:rPr lang="en-US" smtClean="0">
                <a:ea typeface="ＭＳ Ｐゴシック"/>
                <a:cs typeface="ＭＳ Ｐゴシック"/>
              </a:rPr>
              <a:t>A diverse range of PD tumor growth models have been applied to clinical oncology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0B7D136-6E6C-42C7-AF79-30948D9F55D8}" type="slidenum">
              <a:rPr lang="en-US" smtClean="0">
                <a:ea typeface="ＭＳ Ｐゴシック"/>
              </a:rPr>
              <a:pPr/>
              <a:t>31</a:t>
            </a:fld>
            <a:endParaRPr lang="en-US" smtClean="0">
              <a:ea typeface="ＭＳ Ｐゴシック"/>
            </a:endParaRPr>
          </a:p>
        </p:txBody>
      </p:sp>
      <p:grpSp>
        <p:nvGrpSpPr>
          <p:cNvPr id="72708" name="Group 9"/>
          <p:cNvGrpSpPr>
            <a:grpSpLocks/>
          </p:cNvGrpSpPr>
          <p:nvPr/>
        </p:nvGrpSpPr>
        <p:grpSpPr bwMode="auto">
          <a:xfrm>
            <a:off x="49213" y="5688013"/>
            <a:ext cx="9094787" cy="954087"/>
            <a:chOff x="49403" y="5702580"/>
            <a:chExt cx="9094597" cy="954107"/>
          </a:xfrm>
        </p:grpSpPr>
        <p:sp>
          <p:nvSpPr>
            <p:cNvPr id="72810" name="Rectangle 2"/>
            <p:cNvSpPr>
              <a:spLocks noChangeArrowheads="1"/>
            </p:cNvSpPr>
            <p:nvPr/>
          </p:nvSpPr>
          <p:spPr bwMode="auto">
            <a:xfrm>
              <a:off x="49403" y="5702580"/>
              <a:ext cx="4940952" cy="95410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buFontTx/>
                <a:buAutoNum type="arabicPeriod"/>
              </a:pPr>
              <a:r>
                <a:rPr lang="en-US" sz="1400">
                  <a:cs typeface="Arial" charset="0"/>
                </a:rPr>
                <a:t>Y. Wang et al., Clin. Pharm. Ther. 86, 167 (2009)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400">
                  <a:cs typeface="Arial" charset="0"/>
                </a:rPr>
                <a:t>M. Maitland et al., </a:t>
              </a:r>
              <a:r>
                <a:rPr lang="en-US" sz="1400">
                  <a:solidFill>
                    <a:srgbClr val="000000"/>
                  </a:solidFill>
                  <a:ea typeface="Lucida Grande"/>
                  <a:cs typeface="Arial" charset="0"/>
                </a:rPr>
                <a:t>Clin. Pharm. Ther. 93, 345 (2013)</a:t>
              </a:r>
              <a:endParaRPr lang="en-US" sz="1400">
                <a:cs typeface="Arial" charset="0"/>
              </a:endParaRPr>
            </a:p>
            <a:p>
              <a:pPr marL="342900" indent="-342900">
                <a:buFontTx/>
                <a:buAutoNum type="arabicPeriod"/>
              </a:pPr>
              <a:r>
                <a:rPr lang="en-US" sz="1400">
                  <a:cs typeface="Arial" charset="0"/>
                </a:rPr>
                <a:t>E. Stein et al., Oncologist 13, 1046 (2008)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400">
                  <a:cs typeface="Arial" charset="0"/>
                </a:rPr>
                <a:t>A. Stein et al., BMC Cancer, 12, 311 (2012)</a:t>
              </a:r>
            </a:p>
          </p:txBody>
        </p:sp>
        <p:sp>
          <p:nvSpPr>
            <p:cNvPr id="72811" name="Rectangle 8"/>
            <p:cNvSpPr>
              <a:spLocks noChangeArrowheads="1"/>
            </p:cNvSpPr>
            <p:nvPr/>
          </p:nvSpPr>
          <p:spPr bwMode="auto">
            <a:xfrm>
              <a:off x="4557064" y="5711308"/>
              <a:ext cx="4586936" cy="73866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buFont typeface="Arial" charset="0"/>
                <a:buAutoNum type="arabicPeriod" startAt="5"/>
              </a:pPr>
              <a:r>
                <a:rPr lang="en-US" sz="1400"/>
                <a:t>L. Claret et al., J. Clin. Onc. 27, 4103 (2009) </a:t>
              </a:r>
            </a:p>
            <a:p>
              <a:pPr marL="342900" indent="-342900">
                <a:buFont typeface="Arial" charset="0"/>
                <a:buAutoNum type="arabicPeriod" startAt="5"/>
              </a:pPr>
              <a:r>
                <a:rPr lang="en-US" sz="1400"/>
                <a:t>L. S. Tham et al., Clin. Canc. Res. 14, 4213 (2008) </a:t>
              </a:r>
            </a:p>
            <a:p>
              <a:pPr marL="342900" indent="-342900">
                <a:buFont typeface="Arial" charset="0"/>
                <a:buAutoNum type="arabicPeriod" startAt="5"/>
              </a:pPr>
              <a:r>
                <a:rPr lang="en-US" sz="1400"/>
                <a:t>S. Mu et al. ACoP Meetings Abstract . 2009, </a:t>
              </a: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44450" y="5616575"/>
            <a:ext cx="90249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23838" y="4602163"/>
            <a:ext cx="8770937" cy="708025"/>
          </a:xfrm>
          <a:prstGeom prst="rect">
            <a:avLst/>
          </a:prstGeom>
          <a:solidFill>
            <a:srgbClr val="D9D9D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Because models are validated based on their ability to describe and simulate clinical data, evaluating which model is “best” is not critical.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43050" y="1316038"/>
          <a:ext cx="6057900" cy="2964180"/>
        </p:xfrm>
        <a:graphic>
          <a:graphicData uri="http://schemas.openxmlformats.org/drawingml/2006/table">
            <a:tbl>
              <a:tblPr/>
              <a:tblGrid>
                <a:gridCol w="966934"/>
                <a:gridCol w="966934"/>
                <a:gridCol w="1211580"/>
                <a:gridCol w="559191"/>
                <a:gridCol w="291245"/>
                <a:gridCol w="314545"/>
                <a:gridCol w="256296"/>
                <a:gridCol w="524241"/>
                <a:gridCol w="256296"/>
                <a:gridCol w="710638"/>
              </a:tblGrid>
              <a:tr h="723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Ref.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Permit Dose Change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Placebo</a:t>
                      </a:r>
                      <a:b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Model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Model eqn: y = tumor size, </a:t>
                      </a:r>
                      <a:b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 = growth rate, E = drug effect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Linear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y(t)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=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Ee</a:t>
                      </a:r>
                      <a:r>
                        <a:rPr lang="nl-NL" sz="16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-λt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17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Linear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y(t)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=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+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Ey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79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Linear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y(t)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=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+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*t</a:t>
                      </a:r>
                      <a:r>
                        <a:rPr lang="en-US" sz="16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Expon.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y(t)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=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+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</a:t>
                      </a:r>
                      <a:r>
                        <a:rPr lang="en-US" sz="16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</a:t>
                      </a:r>
                      <a:r>
                        <a:rPr lang="en-US" sz="16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Yes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Linear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dy/dt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=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Ey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Yes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Expon.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dy/dt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=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gy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Eye</a:t>
                      </a:r>
                      <a:r>
                        <a:rPr lang="en-US" sz="16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-λt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Yes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Logistic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dy/dt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=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gy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Ey</a:t>
                      </a:r>
                      <a:r>
                        <a:rPr lang="is-IS" sz="16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Yes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Gompertz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dy/dt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=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gy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Eylogy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103188"/>
            <a:ext cx="9144000" cy="1165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+mn-ea"/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 sz="quarter"/>
          </p:nvPr>
        </p:nvSpPr>
        <p:spPr>
          <a:xfrm>
            <a:off x="1890713" y="223838"/>
            <a:ext cx="5495925" cy="534987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1. Review of tumor data:  </a:t>
            </a:r>
            <a:br>
              <a:rPr lang="en-US" dirty="0" smtClean="0"/>
            </a:br>
            <a:r>
              <a:rPr lang="en-US" dirty="0" smtClean="0"/>
              <a:t>Which features in data are underutilized?</a:t>
            </a:r>
            <a:endParaRPr lang="en-US" dirty="0"/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6138" y="1411288"/>
            <a:ext cx="7491412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365125" y="614363"/>
            <a:ext cx="8464550" cy="498475"/>
          </a:xfrm>
        </p:spPr>
        <p:txBody>
          <a:bodyPr/>
          <a:lstStyle/>
          <a:p>
            <a:r>
              <a:rPr lang="en-US" b="1" dirty="0" smtClean="0">
                <a:ea typeface="ＭＳ Ｐゴシック"/>
                <a:cs typeface="ＭＳ Ｐゴシック"/>
              </a:rPr>
              <a:t>Background: </a:t>
            </a:r>
            <a:r>
              <a:rPr lang="en-US" dirty="0" smtClean="0">
                <a:ea typeface="ＭＳ Ｐゴシック"/>
                <a:cs typeface="ＭＳ Ｐゴシック"/>
              </a:rPr>
              <a:t>RECIST</a:t>
            </a:r>
            <a:r>
              <a:rPr lang="en-US" baseline="30000" dirty="0" smtClean="0">
                <a:ea typeface="ＭＳ Ｐゴシック"/>
                <a:cs typeface="ＭＳ Ｐゴシック"/>
              </a:rPr>
              <a:t>1</a:t>
            </a:r>
            <a:r>
              <a:rPr lang="en-US" dirty="0" smtClean="0">
                <a:ea typeface="ＭＳ Ｐゴシック"/>
                <a:cs typeface="ＭＳ Ｐゴシック"/>
              </a:rPr>
              <a:t> lesion types</a:t>
            </a:r>
            <a:r>
              <a:rPr lang="en-US" baseline="30000" dirty="0" smtClean="0">
                <a:ea typeface="ＭＳ Ｐゴシック"/>
                <a:cs typeface="ＭＳ Ｐゴシック"/>
              </a:rPr>
              <a:t>2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63525" y="1277938"/>
            <a:ext cx="5641975" cy="1743075"/>
          </a:xfrm>
        </p:spPr>
        <p:txBody>
          <a:bodyPr/>
          <a:lstStyle/>
          <a:p>
            <a:r>
              <a:rPr lang="en-US" sz="2000" smtClean="0">
                <a:ea typeface="ＭＳ Ｐゴシック"/>
                <a:cs typeface="ＭＳ Ｐゴシック"/>
              </a:rPr>
              <a:t>Target Lesions</a:t>
            </a:r>
          </a:p>
          <a:p>
            <a:pPr lvl="1"/>
            <a:r>
              <a:rPr lang="en-US" sz="1800" smtClean="0">
                <a:ea typeface="ＭＳ Ｐゴシック"/>
              </a:rPr>
              <a:t>1-2 </a:t>
            </a:r>
            <a:r>
              <a:rPr lang="ja-JP" altLang="en-US" sz="1800" smtClean="0">
                <a:ea typeface="ＭＳ Ｐゴシック"/>
              </a:rPr>
              <a:t>“</a:t>
            </a:r>
            <a:r>
              <a:rPr lang="en-US" sz="1800" smtClean="0">
                <a:ea typeface="ＭＳ Ｐゴシック"/>
              </a:rPr>
              <a:t>representative</a:t>
            </a:r>
            <a:r>
              <a:rPr lang="ja-JP" altLang="en-US" sz="1800" smtClean="0">
                <a:ea typeface="ＭＳ Ｐゴシック"/>
              </a:rPr>
              <a:t>”</a:t>
            </a:r>
            <a:r>
              <a:rPr lang="en-US" sz="1800" smtClean="0">
                <a:ea typeface="ＭＳ Ｐゴシック"/>
              </a:rPr>
              <a:t> lesions per organ</a:t>
            </a:r>
          </a:p>
          <a:p>
            <a:pPr lvl="1"/>
            <a:r>
              <a:rPr lang="en-US" sz="1800" smtClean="0">
                <a:ea typeface="ＭＳ Ｐゴシック"/>
              </a:rPr>
              <a:t>Lesions must be measurable</a:t>
            </a:r>
          </a:p>
          <a:p>
            <a:pPr lvl="1"/>
            <a:r>
              <a:rPr lang="en-US" sz="1800" smtClean="0">
                <a:ea typeface="ＭＳ Ｐゴシック"/>
              </a:rPr>
              <a:t>Sum of the longest diameters (SLD) is computed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gray">
          <a:xfrm>
            <a:off x="312738" y="2886075"/>
            <a:ext cx="4784725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3363" indent="-233363" eaLnBrk="0" hangingPunct="0">
              <a:lnSpc>
                <a:spcPct val="95000"/>
              </a:lnSpc>
              <a:spcBef>
                <a:spcPct val="75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Nontarget Lesions</a:t>
            </a:r>
          </a:p>
          <a:p>
            <a:pPr marL="398463" lvl="1" indent="-163513" eaLnBrk="0" hangingPunct="0">
              <a:lnSpc>
                <a:spcPct val="95000"/>
              </a:lnSpc>
              <a:spcBef>
                <a:spcPct val="40000"/>
              </a:spcBef>
              <a:buClr>
                <a:srgbClr val="917B69"/>
              </a:buClr>
              <a:buFont typeface="Arial" charset="0"/>
              <a:buChar char="•"/>
            </a:pPr>
            <a:r>
              <a:rPr lang="en-US" sz="1800">
                <a:solidFill>
                  <a:srgbClr val="000000"/>
                </a:solidFill>
                <a:cs typeface="Arial" charset="0"/>
              </a:rPr>
              <a:t>When &gt;1-2 lesions exist per organ</a:t>
            </a:r>
          </a:p>
          <a:p>
            <a:pPr marL="398463" lvl="1" indent="-163513" eaLnBrk="0" hangingPunct="0">
              <a:lnSpc>
                <a:spcPct val="95000"/>
              </a:lnSpc>
              <a:spcBef>
                <a:spcPct val="40000"/>
              </a:spcBef>
              <a:buClr>
                <a:srgbClr val="917B69"/>
              </a:buClr>
              <a:buFont typeface="Arial" charset="0"/>
              <a:buChar char="•"/>
            </a:pPr>
            <a:r>
              <a:rPr lang="ja-JP" altLang="en-US" sz="1800">
                <a:solidFill>
                  <a:srgbClr val="000000"/>
                </a:solidFill>
                <a:cs typeface="Arial" charset="0"/>
              </a:rPr>
              <a:t>“</a:t>
            </a:r>
            <a:r>
              <a:rPr lang="en-US" sz="1800">
                <a:solidFill>
                  <a:srgbClr val="000000"/>
                </a:solidFill>
                <a:cs typeface="Arial" charset="0"/>
              </a:rPr>
              <a:t>Unmeasurable</a:t>
            </a:r>
            <a:r>
              <a:rPr lang="ja-JP" altLang="en-US" sz="1800">
                <a:solidFill>
                  <a:srgbClr val="000000"/>
                </a:solidFill>
                <a:cs typeface="Arial" charset="0"/>
              </a:rPr>
              <a:t>”</a:t>
            </a:r>
            <a:r>
              <a:rPr lang="en-US" sz="1800">
                <a:solidFill>
                  <a:srgbClr val="000000"/>
                </a:solidFill>
                <a:cs typeface="Arial" charset="0"/>
              </a:rPr>
              <a:t> lesions</a:t>
            </a:r>
          </a:p>
          <a:p>
            <a:pPr marL="398463" lvl="1" indent="-163513" eaLnBrk="0" hangingPunct="0">
              <a:lnSpc>
                <a:spcPct val="95000"/>
              </a:lnSpc>
              <a:spcBef>
                <a:spcPct val="40000"/>
              </a:spcBef>
              <a:buClr>
                <a:srgbClr val="917B69"/>
              </a:buClr>
              <a:buFont typeface="Arial" charset="0"/>
              <a:buChar char="•"/>
            </a:pPr>
            <a:r>
              <a:rPr lang="en-US" sz="1800">
                <a:solidFill>
                  <a:srgbClr val="000000"/>
                </a:solidFill>
                <a:cs typeface="Arial" charset="0"/>
              </a:rPr>
              <a:t>Categorical response recorded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gray">
          <a:xfrm>
            <a:off x="323850" y="4500563"/>
            <a:ext cx="4935538" cy="151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3363" indent="-233363" eaLnBrk="0" hangingPunct="0">
              <a:lnSpc>
                <a:spcPct val="95000"/>
              </a:lnSpc>
              <a:spcBef>
                <a:spcPct val="750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New Lesions</a:t>
            </a:r>
          </a:p>
          <a:p>
            <a:pPr marL="398463" lvl="1" indent="-163513" eaLnBrk="0" hangingPunct="0">
              <a:lnSpc>
                <a:spcPct val="95000"/>
              </a:lnSpc>
              <a:spcBef>
                <a:spcPct val="40000"/>
              </a:spcBef>
              <a:buClr>
                <a:srgbClr val="917B69"/>
              </a:buClr>
              <a:buFont typeface="Arial" charset="0"/>
              <a:buChar char="•"/>
            </a:pPr>
            <a:r>
              <a:rPr lang="en-US" sz="1800">
                <a:solidFill>
                  <a:srgbClr val="000000"/>
                </a:solidFill>
                <a:cs typeface="Arial" charset="0"/>
              </a:rPr>
              <a:t>Detectable only after the start of therapy</a:t>
            </a:r>
          </a:p>
          <a:p>
            <a:pPr marL="398463" lvl="1" indent="-163513" eaLnBrk="0" hangingPunct="0">
              <a:lnSpc>
                <a:spcPct val="95000"/>
              </a:lnSpc>
              <a:spcBef>
                <a:spcPct val="40000"/>
              </a:spcBef>
              <a:buClr>
                <a:srgbClr val="917B69"/>
              </a:buClr>
              <a:buFont typeface="Arial" charset="0"/>
              <a:buChar char="•"/>
            </a:pPr>
            <a:r>
              <a:rPr lang="en-US" sz="1800">
                <a:solidFill>
                  <a:srgbClr val="000000"/>
                </a:solidFill>
                <a:cs typeface="Arial" charset="0"/>
              </a:rPr>
              <a:t>Binary response (yes/no) recorded</a:t>
            </a:r>
          </a:p>
        </p:txBody>
      </p:sp>
      <p:sp>
        <p:nvSpPr>
          <p:cNvPr id="29701" name="TextBox 16"/>
          <p:cNvSpPr txBox="1">
            <a:spLocks noChangeArrowheads="1"/>
          </p:cNvSpPr>
          <p:nvPr/>
        </p:nvSpPr>
        <p:spPr bwMode="auto">
          <a:xfrm>
            <a:off x="338138" y="5983288"/>
            <a:ext cx="53938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 smtClean="0">
                <a:cs typeface="Arial" charset="0"/>
              </a:rPr>
              <a:t>1. RECIST </a:t>
            </a:r>
            <a:r>
              <a:rPr lang="en-US" sz="1400" dirty="0">
                <a:cs typeface="Arial" charset="0"/>
              </a:rPr>
              <a:t>	= Response Evaluation Criteria In Solid </a:t>
            </a:r>
            <a:r>
              <a:rPr lang="en-US" sz="1400" dirty="0" smtClean="0">
                <a:cs typeface="Arial" charset="0"/>
              </a:rPr>
              <a:t>Tumors (v1.1)</a:t>
            </a:r>
          </a:p>
          <a:p>
            <a:r>
              <a:rPr lang="en-US" sz="1400" dirty="0" smtClean="0">
                <a:cs typeface="Arial" charset="0"/>
              </a:rPr>
              <a:t>2. EA </a:t>
            </a:r>
            <a:r>
              <a:rPr lang="en-US" sz="1400" dirty="0" err="1" smtClean="0">
                <a:cs typeface="Arial" charset="0"/>
              </a:rPr>
              <a:t>Eisenhauer</a:t>
            </a:r>
            <a:r>
              <a:rPr lang="en-US" sz="1400" dirty="0" smtClean="0">
                <a:cs typeface="Arial" charset="0"/>
              </a:rPr>
              <a:t>, </a:t>
            </a:r>
            <a:r>
              <a:rPr lang="en-US" sz="1400" dirty="0" err="1" smtClean="0">
                <a:cs typeface="Arial" charset="0"/>
              </a:rPr>
              <a:t>Eur</a:t>
            </a:r>
            <a:r>
              <a:rPr lang="en-US" sz="1400" dirty="0" smtClean="0">
                <a:cs typeface="Arial" charset="0"/>
              </a:rPr>
              <a:t> J. Cancer, 24, 228 (2009)</a:t>
            </a:r>
            <a:endParaRPr lang="en-US" sz="1400" dirty="0">
              <a:cs typeface="Arial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0850" y="5892800"/>
            <a:ext cx="4762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5949950" y="1247775"/>
            <a:ext cx="2871788" cy="2344738"/>
            <a:chOff x="5949950" y="1247946"/>
            <a:chExt cx="2871299" cy="2344896"/>
          </a:xfrm>
        </p:grpSpPr>
        <p:grpSp>
          <p:nvGrpSpPr>
            <p:cNvPr id="29721" name="Group 1"/>
            <p:cNvGrpSpPr>
              <a:grpSpLocks/>
            </p:cNvGrpSpPr>
            <p:nvPr/>
          </p:nvGrpSpPr>
          <p:grpSpPr bwMode="auto">
            <a:xfrm>
              <a:off x="6006395" y="1247946"/>
              <a:ext cx="2754313" cy="2069567"/>
              <a:chOff x="5949948" y="1575328"/>
              <a:chExt cx="2754312" cy="2069572"/>
            </a:xfrm>
          </p:grpSpPr>
          <p:pic>
            <p:nvPicPr>
              <p:cNvPr id="29723" name="Picture 4" descr="  Fig. 3A 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5949948" y="1590675"/>
                <a:ext cx="2754312" cy="2054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724" name="TextBox 6"/>
              <p:cNvSpPr txBox="1">
                <a:spLocks noChangeArrowheads="1"/>
              </p:cNvSpPr>
              <p:nvPr/>
            </p:nvSpPr>
            <p:spPr bwMode="auto">
              <a:xfrm>
                <a:off x="6479646" y="1575328"/>
                <a:ext cx="1847172" cy="400110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solidFill>
                      <a:srgbClr val="FF0000"/>
                    </a:solidFill>
                    <a:cs typeface="Arial" charset="0"/>
                  </a:rPr>
                  <a:t>Target Lesion</a:t>
                </a:r>
              </a:p>
            </p:txBody>
          </p:sp>
          <p:cxnSp>
            <p:nvCxnSpPr>
              <p:cNvPr id="29725" name="Straight Arrow Connector 12"/>
              <p:cNvCxnSpPr>
                <a:cxnSpLocks noChangeShapeType="1"/>
                <a:stCxn id="29724" idx="2"/>
              </p:cNvCxnSpPr>
              <p:nvPr/>
            </p:nvCxnSpPr>
            <p:spPr bwMode="auto">
              <a:xfrm flipH="1">
                <a:off x="6564314" y="1975439"/>
                <a:ext cx="838920" cy="1131299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arrow" w="med" len="med"/>
              </a:ln>
            </p:spPr>
          </p:cxnSp>
        </p:grpSp>
        <p:sp>
          <p:nvSpPr>
            <p:cNvPr id="29722" name="TextBox 4"/>
            <p:cNvSpPr txBox="1">
              <a:spLocks noChangeArrowheads="1"/>
            </p:cNvSpPr>
            <p:nvPr/>
          </p:nvSpPr>
          <p:spPr bwMode="auto">
            <a:xfrm>
              <a:off x="5949950" y="3285065"/>
              <a:ext cx="28712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cs typeface="Arial" charset="0"/>
                </a:rPr>
                <a:t>Ovarian cancer metastasis in liver</a:t>
              </a: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5964238" y="3752850"/>
            <a:ext cx="2852737" cy="2617788"/>
            <a:chOff x="5964815" y="3775479"/>
            <a:chExt cx="2851806" cy="2618065"/>
          </a:xfrm>
        </p:grpSpPr>
        <p:pic>
          <p:nvPicPr>
            <p:cNvPr id="29707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06394" y="3775479"/>
              <a:ext cx="2754313" cy="2339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08" name="TextBox 9"/>
            <p:cNvSpPr txBox="1">
              <a:spLocks noChangeArrowheads="1"/>
            </p:cNvSpPr>
            <p:nvPr/>
          </p:nvSpPr>
          <p:spPr bwMode="auto">
            <a:xfrm>
              <a:off x="6175377" y="3809290"/>
              <a:ext cx="2436886" cy="400110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>
                  <a:solidFill>
                    <a:srgbClr val="FF0000"/>
                  </a:solidFill>
                  <a:cs typeface="Arial" charset="0"/>
                </a:rPr>
                <a:t>Nontarget Lesions</a:t>
              </a:r>
            </a:p>
          </p:txBody>
        </p:sp>
        <p:cxnSp>
          <p:nvCxnSpPr>
            <p:cNvPr id="29709" name="Straight Arrow Connector 8"/>
            <p:cNvCxnSpPr>
              <a:cxnSpLocks noChangeShapeType="1"/>
            </p:cNvCxnSpPr>
            <p:nvPr/>
          </p:nvCxnSpPr>
          <p:spPr bwMode="auto">
            <a:xfrm flipH="1">
              <a:off x="6919611" y="4375026"/>
              <a:ext cx="238159" cy="21269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29710" name="TextBox 21"/>
            <p:cNvSpPr txBox="1">
              <a:spLocks noChangeArrowheads="1"/>
            </p:cNvSpPr>
            <p:nvPr/>
          </p:nvSpPr>
          <p:spPr bwMode="auto">
            <a:xfrm>
              <a:off x="5964815" y="6085767"/>
              <a:ext cx="285180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cs typeface="Arial" charset="0"/>
                </a:rPr>
                <a:t>Rectal cancer metastases in liver.</a:t>
              </a:r>
            </a:p>
          </p:txBody>
        </p:sp>
        <p:cxnSp>
          <p:nvCxnSpPr>
            <p:cNvPr id="29711" name="Straight Arrow Connector 8"/>
            <p:cNvCxnSpPr>
              <a:cxnSpLocks noChangeShapeType="1"/>
            </p:cNvCxnSpPr>
            <p:nvPr/>
          </p:nvCxnSpPr>
          <p:spPr bwMode="auto">
            <a:xfrm flipH="1">
              <a:off x="6947901" y="5045542"/>
              <a:ext cx="238159" cy="21269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29712" name="Straight Arrow Connector 8"/>
            <p:cNvCxnSpPr>
              <a:cxnSpLocks noChangeShapeType="1"/>
            </p:cNvCxnSpPr>
            <p:nvPr/>
          </p:nvCxnSpPr>
          <p:spPr bwMode="auto">
            <a:xfrm flipH="1">
              <a:off x="6800531" y="4839130"/>
              <a:ext cx="238159" cy="21269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29713" name="Straight Arrow Connector 8"/>
            <p:cNvCxnSpPr>
              <a:cxnSpLocks noChangeShapeType="1"/>
            </p:cNvCxnSpPr>
            <p:nvPr/>
          </p:nvCxnSpPr>
          <p:spPr bwMode="auto">
            <a:xfrm flipH="1">
              <a:off x="6620759" y="4799925"/>
              <a:ext cx="238159" cy="21269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29714" name="Straight Arrow Connector 8"/>
            <p:cNvCxnSpPr>
              <a:cxnSpLocks noChangeShapeType="1"/>
            </p:cNvCxnSpPr>
            <p:nvPr/>
          </p:nvCxnSpPr>
          <p:spPr bwMode="auto">
            <a:xfrm flipH="1">
              <a:off x="6581620" y="4500206"/>
              <a:ext cx="238159" cy="21269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29715" name="Straight Arrow Connector 8"/>
            <p:cNvCxnSpPr>
              <a:cxnSpLocks noChangeShapeType="1"/>
            </p:cNvCxnSpPr>
            <p:nvPr/>
          </p:nvCxnSpPr>
          <p:spPr bwMode="auto">
            <a:xfrm flipH="1">
              <a:off x="6422855" y="4839130"/>
              <a:ext cx="238159" cy="21269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29716" name="Straight Arrow Connector 8"/>
            <p:cNvCxnSpPr>
              <a:cxnSpLocks noChangeShapeType="1"/>
            </p:cNvCxnSpPr>
            <p:nvPr/>
          </p:nvCxnSpPr>
          <p:spPr bwMode="auto">
            <a:xfrm flipH="1">
              <a:off x="6297934" y="5051825"/>
              <a:ext cx="238159" cy="21269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29717" name="Straight Arrow Connector 8"/>
            <p:cNvCxnSpPr>
              <a:cxnSpLocks noChangeShapeType="1"/>
            </p:cNvCxnSpPr>
            <p:nvPr/>
          </p:nvCxnSpPr>
          <p:spPr bwMode="auto">
            <a:xfrm flipH="1">
              <a:off x="6297933" y="4732782"/>
              <a:ext cx="238159" cy="21269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29718" name="Straight Arrow Connector 8"/>
            <p:cNvCxnSpPr>
              <a:cxnSpLocks noChangeShapeType="1"/>
            </p:cNvCxnSpPr>
            <p:nvPr/>
          </p:nvCxnSpPr>
          <p:spPr bwMode="auto">
            <a:xfrm flipH="1">
              <a:off x="6324890" y="4359934"/>
              <a:ext cx="238159" cy="21269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29719" name="Straight Arrow Connector 8"/>
            <p:cNvCxnSpPr>
              <a:cxnSpLocks noChangeShapeType="1"/>
            </p:cNvCxnSpPr>
            <p:nvPr/>
          </p:nvCxnSpPr>
          <p:spPr bwMode="auto">
            <a:xfrm flipH="1">
              <a:off x="6382600" y="5282979"/>
              <a:ext cx="238159" cy="21269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29720" name="Straight Arrow Connector 8"/>
            <p:cNvCxnSpPr>
              <a:cxnSpLocks noChangeShapeType="1"/>
            </p:cNvCxnSpPr>
            <p:nvPr/>
          </p:nvCxnSpPr>
          <p:spPr bwMode="auto">
            <a:xfrm flipH="1">
              <a:off x="6828821" y="4133319"/>
              <a:ext cx="238159" cy="21269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  <p:sp>
        <p:nvSpPr>
          <p:cNvPr id="29705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783E193-1A8E-4BCD-BE6A-4E80EA3E10D7}" type="slidenum">
              <a:rPr lang="en-US" smtClean="0">
                <a:ea typeface="ＭＳ Ｐゴシック"/>
              </a:rPr>
              <a:pPr/>
              <a:t>5</a:t>
            </a:fld>
            <a:endParaRPr lang="en-US" smtClean="0">
              <a:ea typeface="ＭＳ Ｐゴシック"/>
            </a:endParaRPr>
          </a:p>
        </p:txBody>
      </p:sp>
      <p:sp>
        <p:nvSpPr>
          <p:cNvPr id="29706" name="Footer Placeholder 18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charset="0"/>
                <a:ea typeface="ＭＳ Ｐゴシック"/>
                <a:cs typeface="Arial" charset="0"/>
              </a:rPr>
              <a:t>| ACoP | A. Stein | May 13, 2013 | Modeling solid tumor data 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4" name="Rectangle 11303"/>
          <p:cNvSpPr/>
          <p:nvPr/>
        </p:nvSpPr>
        <p:spPr>
          <a:xfrm>
            <a:off x="7172325" y="6319838"/>
            <a:ext cx="1589088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539750" y="614363"/>
            <a:ext cx="8604250" cy="498475"/>
          </a:xfrm>
        </p:spPr>
        <p:txBody>
          <a:bodyPr/>
          <a:lstStyle/>
          <a:p>
            <a:pPr eaLnBrk="1" hangingPunct="1"/>
            <a:r>
              <a:rPr lang="en-US" b="1" smtClean="0">
                <a:ea typeface="ＭＳ Ｐゴシック"/>
                <a:cs typeface="ＭＳ Ｐゴシック"/>
              </a:rPr>
              <a:t>Background: </a:t>
            </a:r>
            <a:r>
              <a:rPr lang="en-US" smtClean="0">
                <a:ea typeface="ＭＳ Ｐゴシック"/>
                <a:cs typeface="ＭＳ Ｐゴシック"/>
              </a:rPr>
              <a:t>Patient response is summarized by single value measurements; some information is lost</a:t>
            </a:r>
            <a:endParaRPr lang="en-US" sz="1600" smtClean="0">
              <a:solidFill>
                <a:schemeClr val="tx1"/>
              </a:solidFill>
              <a:ea typeface="ＭＳ Ｐゴシック"/>
              <a:cs typeface="ＭＳ Ｐゴシック"/>
            </a:endParaRPr>
          </a:p>
        </p:txBody>
      </p:sp>
      <p:sp>
        <p:nvSpPr>
          <p:cNvPr id="30723" name="TextBox 9"/>
          <p:cNvSpPr txBox="1">
            <a:spLocks noChangeArrowheads="1"/>
          </p:cNvSpPr>
          <p:nvPr/>
        </p:nvSpPr>
        <p:spPr bwMode="auto">
          <a:xfrm>
            <a:off x="460375" y="5973763"/>
            <a:ext cx="8020050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1. RECIST 	= Response Evaluation Criteria In Solid Tumors	SD = Stable Disease</a:t>
            </a:r>
          </a:p>
          <a:p>
            <a:r>
              <a:rPr lang="en-US" sz="1400"/>
              <a:t>2. SLD = Sum of Longest Diameters of target lesions		PR = Partial Response</a:t>
            </a:r>
          </a:p>
          <a:p>
            <a:r>
              <a:rPr lang="en-US" sz="1400"/>
              <a:t>						PD = Progressive Disease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69875" y="1373188"/>
          <a:ext cx="5145089" cy="37131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4308"/>
                <a:gridCol w="815283"/>
                <a:gridCol w="561883"/>
                <a:gridCol w="517814"/>
                <a:gridCol w="550866"/>
                <a:gridCol w="594935"/>
              </a:tblGrid>
              <a:tr h="42394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RECIST</a:t>
                      </a:r>
                      <a:r>
                        <a:rPr lang="en-US" sz="1800" b="1" baseline="30000" dirty="0" smtClean="0"/>
                        <a:t>1</a:t>
                      </a:r>
                      <a:r>
                        <a:rPr lang="en-US" sz="1800" b="1" dirty="0" smtClean="0"/>
                        <a:t> data with dosing history</a:t>
                      </a:r>
                      <a:endParaRPr lang="en-US" sz="1800" b="1" dirty="0"/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394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Time (months)  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    </a:t>
                      </a:r>
                      <a:r>
                        <a:rPr lang="en-US" sz="1800" baseline="0" dirty="0" smtClean="0"/>
                        <a:t>   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120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Dose (mg)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290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Target</a:t>
                      </a:r>
                      <a:r>
                        <a:rPr lang="en-US" sz="1800" baseline="0" dirty="0" smtClean="0"/>
                        <a:t> Lesion SLD</a:t>
                      </a:r>
                      <a:r>
                        <a:rPr lang="en-US" sz="1800" baseline="30000" dirty="0" smtClean="0"/>
                        <a:t>2</a:t>
                      </a:r>
                      <a:r>
                        <a:rPr lang="en-US" sz="1800" baseline="0" dirty="0" smtClean="0"/>
                        <a:t> (cm)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2138">
                <a:tc gridSpan="2">
                  <a:txBody>
                    <a:bodyPr/>
                    <a:lstStyle/>
                    <a:p>
                      <a:r>
                        <a:rPr lang="en-US" sz="1800" dirty="0" smtClean="0"/>
                        <a:t>Nontarget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Lesion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SD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SD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SD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SD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19845">
                <a:tc gridSpan="2">
                  <a:txBody>
                    <a:bodyPr/>
                    <a:lstStyle/>
                    <a:p>
                      <a:r>
                        <a:rPr lang="en-US" sz="1800" dirty="0" smtClean="0"/>
                        <a:t>New Lesion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No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No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No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Yes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</a:tr>
              <a:tr h="402138">
                <a:tc gridSpan="2">
                  <a:txBody>
                    <a:bodyPr/>
                    <a:lstStyle/>
                    <a:p>
                      <a:r>
                        <a:rPr lang="en-US" sz="1800" dirty="0" smtClean="0"/>
                        <a:t>Response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PR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PR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PR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PD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</a:tr>
            </a:tbl>
          </a:graphicData>
        </a:graphic>
      </p:graphicFrame>
      <p:sp>
        <p:nvSpPr>
          <p:cNvPr id="30783" name="TextBox 3"/>
          <p:cNvSpPr txBox="1">
            <a:spLocks noChangeArrowheads="1"/>
          </p:cNvSpPr>
          <p:nvPr/>
        </p:nvSpPr>
        <p:spPr bwMode="auto">
          <a:xfrm>
            <a:off x="2335213" y="2251075"/>
            <a:ext cx="681037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/>
              <a:t>10 mg</a:t>
            </a:r>
          </a:p>
          <a:p>
            <a:pPr algn="r"/>
            <a:r>
              <a:rPr lang="en-US" sz="1400"/>
              <a:t>5 mg</a:t>
            </a:r>
          </a:p>
          <a:p>
            <a:pPr algn="r"/>
            <a:r>
              <a:rPr lang="en-US" sz="1400"/>
              <a:t>0 mg</a:t>
            </a:r>
          </a:p>
        </p:txBody>
      </p:sp>
      <p:sp>
        <p:nvSpPr>
          <p:cNvPr id="30784" name="TextBox 20"/>
          <p:cNvSpPr txBox="1">
            <a:spLocks noChangeArrowheads="1"/>
          </p:cNvSpPr>
          <p:nvPr/>
        </p:nvSpPr>
        <p:spPr bwMode="auto">
          <a:xfrm>
            <a:off x="2411413" y="3087688"/>
            <a:ext cx="573087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/>
              <a:t>6 cm</a:t>
            </a:r>
          </a:p>
          <a:p>
            <a:pPr algn="r"/>
            <a:r>
              <a:rPr lang="en-US" sz="1400"/>
              <a:t>4 cm</a:t>
            </a:r>
          </a:p>
          <a:p>
            <a:pPr algn="r"/>
            <a:r>
              <a:rPr lang="en-US" sz="1400"/>
              <a:t>2 cm</a:t>
            </a:r>
          </a:p>
        </p:txBody>
      </p:sp>
      <p:sp>
        <p:nvSpPr>
          <p:cNvPr id="30785" name="AutoShape 85"/>
          <p:cNvSpPr>
            <a:spLocks noChangeAspect="1" noChangeArrowheads="1" noTextEdit="1"/>
          </p:cNvSpPr>
          <p:nvPr/>
        </p:nvSpPr>
        <p:spPr bwMode="auto">
          <a:xfrm>
            <a:off x="2940050" y="2238375"/>
            <a:ext cx="2265363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86" name="Freeform 97"/>
          <p:cNvSpPr>
            <a:spLocks/>
          </p:cNvSpPr>
          <p:nvPr/>
        </p:nvSpPr>
        <p:spPr bwMode="auto">
          <a:xfrm>
            <a:off x="2994025" y="2379663"/>
            <a:ext cx="2182813" cy="457200"/>
          </a:xfrm>
          <a:custGeom>
            <a:avLst/>
            <a:gdLst>
              <a:gd name="T0" fmla="*/ 0 w 1375"/>
              <a:gd name="T1" fmla="*/ 0 h 288"/>
              <a:gd name="T2" fmla="*/ 2147483647 w 1375"/>
              <a:gd name="T3" fmla="*/ 0 h 288"/>
              <a:gd name="T4" fmla="*/ 2147483647 w 1375"/>
              <a:gd name="T5" fmla="*/ 2147483647 h 288"/>
              <a:gd name="T6" fmla="*/ 2147483647 w 1375"/>
              <a:gd name="T7" fmla="*/ 2147483647 h 288"/>
              <a:gd name="T8" fmla="*/ 2147483647 w 1375"/>
              <a:gd name="T9" fmla="*/ 2147483647 h 288"/>
              <a:gd name="T10" fmla="*/ 2147483647 w 1375"/>
              <a:gd name="T11" fmla="*/ 2147483647 h 288"/>
              <a:gd name="T12" fmla="*/ 2147483647 w 1375"/>
              <a:gd name="T13" fmla="*/ 2147483647 h 288"/>
              <a:gd name="T14" fmla="*/ 2147483647 w 1375"/>
              <a:gd name="T15" fmla="*/ 2147483647 h 288"/>
              <a:gd name="T16" fmla="*/ 2147483647 w 1375"/>
              <a:gd name="T17" fmla="*/ 2147483647 h 288"/>
              <a:gd name="T18" fmla="*/ 0 w 1375"/>
              <a:gd name="T19" fmla="*/ 2147483647 h 288"/>
              <a:gd name="T20" fmla="*/ 0 w 1375"/>
              <a:gd name="T21" fmla="*/ 0 h 28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375"/>
              <a:gd name="T34" fmla="*/ 0 h 288"/>
              <a:gd name="T35" fmla="*/ 1375 w 1375"/>
              <a:gd name="T36" fmla="*/ 288 h 28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375" h="288">
                <a:moveTo>
                  <a:pt x="0" y="0"/>
                </a:moveTo>
                <a:lnTo>
                  <a:pt x="620" y="0"/>
                </a:lnTo>
                <a:lnTo>
                  <a:pt x="625" y="288"/>
                </a:lnTo>
                <a:lnTo>
                  <a:pt x="690" y="288"/>
                </a:lnTo>
                <a:lnTo>
                  <a:pt x="695" y="144"/>
                </a:lnTo>
                <a:lnTo>
                  <a:pt x="925" y="144"/>
                </a:lnTo>
                <a:lnTo>
                  <a:pt x="930" y="288"/>
                </a:lnTo>
                <a:lnTo>
                  <a:pt x="1375" y="288"/>
                </a:lnTo>
                <a:lnTo>
                  <a:pt x="0" y="288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87" name="Freeform 98"/>
          <p:cNvSpPr>
            <a:spLocks/>
          </p:cNvSpPr>
          <p:nvPr/>
        </p:nvSpPr>
        <p:spPr bwMode="auto">
          <a:xfrm>
            <a:off x="2982913" y="2368550"/>
            <a:ext cx="2182812" cy="457200"/>
          </a:xfrm>
          <a:custGeom>
            <a:avLst/>
            <a:gdLst>
              <a:gd name="T0" fmla="*/ 0 w 1375"/>
              <a:gd name="T1" fmla="*/ 0 h 288"/>
              <a:gd name="T2" fmla="*/ 2147483647 w 1375"/>
              <a:gd name="T3" fmla="*/ 0 h 288"/>
              <a:gd name="T4" fmla="*/ 2147483647 w 1375"/>
              <a:gd name="T5" fmla="*/ 2147483647 h 288"/>
              <a:gd name="T6" fmla="*/ 2147483647 w 1375"/>
              <a:gd name="T7" fmla="*/ 2147483647 h 288"/>
              <a:gd name="T8" fmla="*/ 2147483647 w 1375"/>
              <a:gd name="T9" fmla="*/ 2147483647 h 288"/>
              <a:gd name="T10" fmla="*/ 2147483647 w 1375"/>
              <a:gd name="T11" fmla="*/ 2147483647 h 288"/>
              <a:gd name="T12" fmla="*/ 2147483647 w 1375"/>
              <a:gd name="T13" fmla="*/ 2147483647 h 288"/>
              <a:gd name="T14" fmla="*/ 2147483647 w 1375"/>
              <a:gd name="T15" fmla="*/ 2147483647 h 288"/>
              <a:gd name="T16" fmla="*/ 2147483647 w 1375"/>
              <a:gd name="T17" fmla="*/ 2147483647 h 288"/>
              <a:gd name="T18" fmla="*/ 0 w 1375"/>
              <a:gd name="T19" fmla="*/ 2147483647 h 288"/>
              <a:gd name="T20" fmla="*/ 0 w 1375"/>
              <a:gd name="T21" fmla="*/ 0 h 28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375"/>
              <a:gd name="T34" fmla="*/ 0 h 288"/>
              <a:gd name="T35" fmla="*/ 1375 w 1375"/>
              <a:gd name="T36" fmla="*/ 288 h 28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375" h="288">
                <a:moveTo>
                  <a:pt x="0" y="0"/>
                </a:moveTo>
                <a:lnTo>
                  <a:pt x="620" y="0"/>
                </a:lnTo>
                <a:lnTo>
                  <a:pt x="625" y="288"/>
                </a:lnTo>
                <a:lnTo>
                  <a:pt x="690" y="288"/>
                </a:lnTo>
                <a:lnTo>
                  <a:pt x="695" y="144"/>
                </a:lnTo>
                <a:lnTo>
                  <a:pt x="925" y="144"/>
                </a:lnTo>
                <a:lnTo>
                  <a:pt x="930" y="288"/>
                </a:lnTo>
                <a:lnTo>
                  <a:pt x="1375" y="288"/>
                </a:lnTo>
                <a:lnTo>
                  <a:pt x="0" y="288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88" name="Rectangle 111"/>
          <p:cNvSpPr>
            <a:spLocks noChangeArrowheads="1"/>
          </p:cNvSpPr>
          <p:nvPr/>
        </p:nvSpPr>
        <p:spPr bwMode="auto">
          <a:xfrm>
            <a:off x="5429250" y="2292350"/>
            <a:ext cx="3968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>
                <a:solidFill>
                  <a:srgbClr val="000000"/>
                </a:solidFill>
                <a:latin typeface="Helvetica" pitchFamily="34" charset="0"/>
              </a:rPr>
              <a:t> </a:t>
            </a:r>
            <a:endParaRPr lang="en-US"/>
          </a:p>
        </p:txBody>
      </p:sp>
      <p:grpSp>
        <p:nvGrpSpPr>
          <p:cNvPr id="30789" name="Group 2"/>
          <p:cNvGrpSpPr>
            <a:grpSpLocks/>
          </p:cNvGrpSpPr>
          <p:nvPr/>
        </p:nvGrpSpPr>
        <p:grpSpPr bwMode="auto">
          <a:xfrm>
            <a:off x="2957513" y="3190875"/>
            <a:ext cx="2262187" cy="592138"/>
            <a:chOff x="2935288" y="3190875"/>
            <a:chExt cx="2262187" cy="592138"/>
          </a:xfrm>
        </p:grpSpPr>
        <p:sp>
          <p:nvSpPr>
            <p:cNvPr id="30814" name="Freeform 99"/>
            <p:cNvSpPr>
              <a:spLocks/>
            </p:cNvSpPr>
            <p:nvPr/>
          </p:nvSpPr>
          <p:spPr bwMode="auto">
            <a:xfrm>
              <a:off x="2960688" y="3217863"/>
              <a:ext cx="2222500" cy="527050"/>
            </a:xfrm>
            <a:custGeom>
              <a:avLst/>
              <a:gdLst>
                <a:gd name="T0" fmla="*/ 0 w 1400"/>
                <a:gd name="T1" fmla="*/ 0 h 332"/>
                <a:gd name="T2" fmla="*/ 2147483647 w 1400"/>
                <a:gd name="T3" fmla="*/ 2147483647 h 332"/>
                <a:gd name="T4" fmla="*/ 2147483647 w 1400"/>
                <a:gd name="T5" fmla="*/ 2147483647 h 332"/>
                <a:gd name="T6" fmla="*/ 2147483647 w 1400"/>
                <a:gd name="T7" fmla="*/ 2147483647 h 332"/>
                <a:gd name="T8" fmla="*/ 2147483647 w 1400"/>
                <a:gd name="T9" fmla="*/ 2147483647 h 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00"/>
                <a:gd name="T16" fmla="*/ 0 h 332"/>
                <a:gd name="T17" fmla="*/ 1400 w 1400"/>
                <a:gd name="T18" fmla="*/ 332 h 3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00" h="332">
                  <a:moveTo>
                    <a:pt x="0" y="0"/>
                  </a:moveTo>
                  <a:lnTo>
                    <a:pt x="290" y="279"/>
                  </a:lnTo>
                  <a:lnTo>
                    <a:pt x="650" y="294"/>
                  </a:lnTo>
                  <a:lnTo>
                    <a:pt x="928" y="332"/>
                  </a:lnTo>
                  <a:lnTo>
                    <a:pt x="1400" y="202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97" name="Oval 11296"/>
            <p:cNvSpPr/>
            <p:nvPr/>
          </p:nvSpPr>
          <p:spPr>
            <a:xfrm>
              <a:off x="2935288" y="31908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3389313" y="36099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3959225" y="3649663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397375" y="3706813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121275" y="34956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aphicFrame>
        <p:nvGraphicFramePr>
          <p:cNvPr id="11300" name="Table 11299"/>
          <p:cNvGraphicFramePr>
            <a:graphicFrameLocks noGrp="1"/>
          </p:cNvGraphicFramePr>
          <p:nvPr/>
        </p:nvGraphicFramePr>
        <p:xfrm>
          <a:off x="6291263" y="2200275"/>
          <a:ext cx="2709862" cy="256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7590"/>
                <a:gridCol w="892272"/>
              </a:tblGrid>
              <a:tr h="64016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Single value measurements:</a:t>
                      </a:r>
                    </a:p>
                  </a:txBody>
                  <a:tcPr marL="91430" marR="91430" marT="45721" marB="45721"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401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Time</a:t>
                      </a:r>
                      <a:r>
                        <a:rPr lang="en-US" sz="1800" baseline="0" dirty="0" smtClean="0"/>
                        <a:t> to Progression</a:t>
                      </a:r>
                      <a:endParaRPr lang="en-US" sz="1800" dirty="0"/>
                    </a:p>
                  </a:txBody>
                  <a:tcPr marL="91430" marR="91430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 mo.</a:t>
                      </a:r>
                      <a:endParaRPr lang="en-US" sz="1800" dirty="0"/>
                    </a:p>
                  </a:txBody>
                  <a:tcPr marL="91430" marR="91430" marT="45721" marB="45721" anchor="ctr"/>
                </a:tc>
              </a:tr>
              <a:tr h="6401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Best Overall Response</a:t>
                      </a:r>
                      <a:endParaRPr lang="en-US" sz="1800" dirty="0"/>
                    </a:p>
                  </a:txBody>
                  <a:tcPr marL="91430" marR="91430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PR</a:t>
                      </a:r>
                      <a:endParaRPr lang="en-US" sz="1800" dirty="0"/>
                    </a:p>
                  </a:txBody>
                  <a:tcPr marL="91430" marR="91430" marT="45721" marB="45721" anchor="ctr"/>
                </a:tc>
              </a:tr>
              <a:tr h="6401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Best </a:t>
                      </a:r>
                      <a:r>
                        <a:rPr lang="en-US" sz="1800" baseline="0" dirty="0" smtClean="0"/>
                        <a:t>Percent </a:t>
                      </a:r>
                      <a:r>
                        <a:rPr lang="en-US" sz="1800" dirty="0" smtClean="0"/>
                        <a:t>Change in SLD</a:t>
                      </a:r>
                      <a:endParaRPr lang="en-US" sz="1800" dirty="0"/>
                    </a:p>
                  </a:txBody>
                  <a:tcPr marL="91430" marR="91430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55%</a:t>
                      </a:r>
                      <a:endParaRPr lang="en-US" sz="1800" dirty="0"/>
                    </a:p>
                  </a:txBody>
                  <a:tcPr marL="91430" marR="91430" marT="45721" marB="45721" anchor="ctr"/>
                </a:tc>
              </a:tr>
            </a:tbl>
          </a:graphicData>
        </a:graphic>
      </p:graphicFrame>
      <p:sp>
        <p:nvSpPr>
          <p:cNvPr id="11301" name="Right Arrow 11300"/>
          <p:cNvSpPr/>
          <p:nvPr/>
        </p:nvSpPr>
        <p:spPr>
          <a:xfrm>
            <a:off x="5584825" y="2828925"/>
            <a:ext cx="541338" cy="1323975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498475" y="5975350"/>
            <a:ext cx="82629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53" name="Content Placeholder 1"/>
          <p:cNvSpPr txBox="1">
            <a:spLocks/>
          </p:cNvSpPr>
          <p:nvPr/>
        </p:nvSpPr>
        <p:spPr bwMode="gray">
          <a:xfrm>
            <a:off x="590550" y="5259388"/>
            <a:ext cx="8170863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3363" indent="-233363" eaLnBrk="0" hangingPunct="0">
              <a:lnSpc>
                <a:spcPct val="95000"/>
              </a:lnSpc>
              <a:spcBef>
                <a:spcPts val="900"/>
              </a:spcBef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en-US" sz="1800"/>
              <a:t>Summary statistics based on single value measurements are then used to compare trial arms</a:t>
            </a:r>
          </a:p>
        </p:txBody>
      </p:sp>
      <p:sp>
        <p:nvSpPr>
          <p:cNvPr id="30809" name="AutoShape 56"/>
          <p:cNvSpPr>
            <a:spLocks noChangeAspect="1" noChangeArrowheads="1"/>
          </p:cNvSpPr>
          <p:nvPr/>
        </p:nvSpPr>
        <p:spPr bwMode="auto">
          <a:xfrm>
            <a:off x="4202113" y="2366963"/>
            <a:ext cx="2265362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981325" y="2238375"/>
            <a:ext cx="0" cy="164306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370138" y="2227263"/>
            <a:ext cx="3059112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1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8240790-4057-4330-96C9-F802FFE02FB0}" type="slidenum">
              <a:rPr lang="en-US" smtClean="0">
                <a:ea typeface="ＭＳ Ｐゴシック"/>
                <a:cs typeface="ＭＳ Ｐゴシック"/>
              </a:rPr>
              <a:pPr/>
              <a:t>6</a:t>
            </a:fld>
            <a:endParaRPr lang="en-US" smtClean="0">
              <a:ea typeface="ＭＳ Ｐゴシック"/>
              <a:cs typeface="ＭＳ Ｐゴシック"/>
            </a:endParaRPr>
          </a:p>
        </p:txBody>
      </p:sp>
      <p:sp>
        <p:nvSpPr>
          <p:cNvPr id="30813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charset="0"/>
                <a:ea typeface="ＭＳ Ｐゴシック"/>
                <a:cs typeface="ＭＳ Ｐゴシック"/>
              </a:rPr>
              <a:t>| ACoP | A. Stein | May 13, 2013 | Modeling solid tumor data 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01" grpId="0" animBg="1"/>
      <p:bldP spid="328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539750" y="614363"/>
            <a:ext cx="8604250" cy="498475"/>
          </a:xfrm>
        </p:spPr>
        <p:txBody>
          <a:bodyPr/>
          <a:lstStyle/>
          <a:p>
            <a:r>
              <a:rPr lang="en-US" b="1" smtClean="0">
                <a:ea typeface="ＭＳ Ｐゴシック"/>
                <a:cs typeface="ＭＳ Ｐゴシック"/>
              </a:rPr>
              <a:t>Background: </a:t>
            </a:r>
            <a:r>
              <a:rPr lang="en-US" smtClean="0">
                <a:ea typeface="ＭＳ Ｐゴシック"/>
                <a:cs typeface="ＭＳ Ｐゴシック"/>
              </a:rPr>
              <a:t>Patient response is summarized by single value measurements; some information is lost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ＭＳ Ｐゴシック"/>
                <a:cs typeface="ＭＳ Ｐゴシック"/>
              </a:rPr>
              <a:t>Standard efficacy endpoints (e.g. overall survival, time to progression, best overall response) do not incorporate all available data.</a:t>
            </a:r>
          </a:p>
          <a:p>
            <a:r>
              <a:rPr lang="en-US" dirty="0" smtClean="0">
                <a:ea typeface="ＭＳ Ｐゴシック"/>
              </a:rPr>
              <a:t>Effect of dose escalations, reductions, and interruptions on efficacy is ignored.</a:t>
            </a:r>
          </a:p>
          <a:p>
            <a:r>
              <a:rPr lang="en-US" dirty="0" smtClean="0">
                <a:ea typeface="ＭＳ Ｐゴシック"/>
              </a:rPr>
              <a:t>Continuous lesion response is reduced to binary variables (Progression: yes/no, Response: yes/no).</a:t>
            </a:r>
            <a:endParaRPr lang="en-US" sz="2800" dirty="0" smtClean="0">
              <a:ea typeface="ＭＳ Ｐゴシック"/>
            </a:endParaRPr>
          </a:p>
          <a:p>
            <a:pPr lvl="1"/>
            <a:endParaRPr lang="en-US" dirty="0" smtClean="0">
              <a:ea typeface="ＭＳ Ｐゴシック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ACoP | A. Stein | May 13, 2013 | Modeling solid tumor data </a:t>
            </a:r>
            <a:endParaRPr lang="en-US" dirty="0"/>
          </a:p>
        </p:txBody>
      </p:sp>
      <p:sp>
        <p:nvSpPr>
          <p:cNvPr id="31748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0D33744-FC55-40DA-A837-62F6E8D8AF65}" type="slidenum">
              <a:rPr lang="en-US" smtClean="0">
                <a:ea typeface="ＭＳ Ｐゴシック"/>
              </a:rPr>
              <a:pPr/>
              <a:t>7</a:t>
            </a:fld>
            <a:endParaRPr lang="en-US" smtClean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1394243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3750" y="2354263"/>
            <a:ext cx="5151438" cy="2092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 cmpd="sng">
            <a:solidFill>
              <a:schemeClr val="accent6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304" name="Rectangle 11303"/>
          <p:cNvSpPr/>
          <p:nvPr/>
        </p:nvSpPr>
        <p:spPr>
          <a:xfrm>
            <a:off x="7172325" y="6319838"/>
            <a:ext cx="1589088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844" name="TextBox 9"/>
          <p:cNvSpPr txBox="1">
            <a:spLocks noChangeArrowheads="1"/>
          </p:cNvSpPr>
          <p:nvPr/>
        </p:nvSpPr>
        <p:spPr bwMode="auto">
          <a:xfrm>
            <a:off x="460375" y="5973763"/>
            <a:ext cx="8020050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1. RECIST 	= Response Evaluation Criteria In Solid Tumors	SD = Stable Disease</a:t>
            </a:r>
          </a:p>
          <a:p>
            <a:r>
              <a:rPr lang="en-US" sz="1400"/>
              <a:t>2. SLD = Sum of Longest Diameters of target lesions		PR = Partial Response</a:t>
            </a:r>
          </a:p>
          <a:p>
            <a:r>
              <a:rPr lang="en-US" sz="1400"/>
              <a:t>						PD = Progressive Disease</a:t>
            </a:r>
          </a:p>
        </p:txBody>
      </p:sp>
      <p:sp>
        <p:nvSpPr>
          <p:cNvPr id="35845" name="TextBox 3"/>
          <p:cNvSpPr txBox="1">
            <a:spLocks noChangeArrowheads="1"/>
          </p:cNvSpPr>
          <p:nvPr/>
        </p:nvSpPr>
        <p:spPr bwMode="auto">
          <a:xfrm>
            <a:off x="4138613" y="2816225"/>
            <a:ext cx="681037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/>
              <a:t>10 mg</a:t>
            </a:r>
          </a:p>
          <a:p>
            <a:pPr algn="r"/>
            <a:r>
              <a:rPr lang="en-US" sz="1400"/>
              <a:t>5 mg</a:t>
            </a:r>
          </a:p>
          <a:p>
            <a:pPr algn="r"/>
            <a:r>
              <a:rPr lang="en-US" sz="1400"/>
              <a:t>0 mg</a:t>
            </a:r>
          </a:p>
        </p:txBody>
      </p:sp>
      <p:sp>
        <p:nvSpPr>
          <p:cNvPr id="35846" name="TextBox 20"/>
          <p:cNvSpPr txBox="1">
            <a:spLocks noChangeArrowheads="1"/>
          </p:cNvSpPr>
          <p:nvPr/>
        </p:nvSpPr>
        <p:spPr bwMode="auto">
          <a:xfrm>
            <a:off x="4214813" y="3652838"/>
            <a:ext cx="573087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/>
              <a:t>6 cm</a:t>
            </a:r>
          </a:p>
          <a:p>
            <a:pPr algn="r"/>
            <a:r>
              <a:rPr lang="en-US" sz="1400"/>
              <a:t>4 cm</a:t>
            </a:r>
          </a:p>
          <a:p>
            <a:pPr algn="r"/>
            <a:r>
              <a:rPr lang="en-US" sz="1400"/>
              <a:t>2 cm</a:t>
            </a:r>
          </a:p>
        </p:txBody>
      </p:sp>
      <p:sp>
        <p:nvSpPr>
          <p:cNvPr id="35847" name="AutoShape 85"/>
          <p:cNvSpPr>
            <a:spLocks noChangeAspect="1" noChangeArrowheads="1" noTextEdit="1"/>
          </p:cNvSpPr>
          <p:nvPr/>
        </p:nvSpPr>
        <p:spPr bwMode="auto">
          <a:xfrm>
            <a:off x="4743450" y="2803525"/>
            <a:ext cx="2265363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8" name="Freeform 97"/>
          <p:cNvSpPr>
            <a:spLocks/>
          </p:cNvSpPr>
          <p:nvPr/>
        </p:nvSpPr>
        <p:spPr bwMode="auto">
          <a:xfrm>
            <a:off x="4797425" y="2944813"/>
            <a:ext cx="2182813" cy="457200"/>
          </a:xfrm>
          <a:custGeom>
            <a:avLst/>
            <a:gdLst>
              <a:gd name="T0" fmla="*/ 0 w 1375"/>
              <a:gd name="T1" fmla="*/ 0 h 288"/>
              <a:gd name="T2" fmla="*/ 2147483647 w 1375"/>
              <a:gd name="T3" fmla="*/ 0 h 288"/>
              <a:gd name="T4" fmla="*/ 2147483647 w 1375"/>
              <a:gd name="T5" fmla="*/ 2147483647 h 288"/>
              <a:gd name="T6" fmla="*/ 2147483647 w 1375"/>
              <a:gd name="T7" fmla="*/ 2147483647 h 288"/>
              <a:gd name="T8" fmla="*/ 2147483647 w 1375"/>
              <a:gd name="T9" fmla="*/ 2147483647 h 288"/>
              <a:gd name="T10" fmla="*/ 2147483647 w 1375"/>
              <a:gd name="T11" fmla="*/ 2147483647 h 288"/>
              <a:gd name="T12" fmla="*/ 2147483647 w 1375"/>
              <a:gd name="T13" fmla="*/ 2147483647 h 288"/>
              <a:gd name="T14" fmla="*/ 2147483647 w 1375"/>
              <a:gd name="T15" fmla="*/ 2147483647 h 288"/>
              <a:gd name="T16" fmla="*/ 2147483647 w 1375"/>
              <a:gd name="T17" fmla="*/ 2147483647 h 288"/>
              <a:gd name="T18" fmla="*/ 0 w 1375"/>
              <a:gd name="T19" fmla="*/ 2147483647 h 288"/>
              <a:gd name="T20" fmla="*/ 0 w 1375"/>
              <a:gd name="T21" fmla="*/ 0 h 28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375"/>
              <a:gd name="T34" fmla="*/ 0 h 288"/>
              <a:gd name="T35" fmla="*/ 1375 w 1375"/>
              <a:gd name="T36" fmla="*/ 288 h 28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375" h="288">
                <a:moveTo>
                  <a:pt x="0" y="0"/>
                </a:moveTo>
                <a:lnTo>
                  <a:pt x="620" y="0"/>
                </a:lnTo>
                <a:lnTo>
                  <a:pt x="625" y="288"/>
                </a:lnTo>
                <a:lnTo>
                  <a:pt x="690" y="288"/>
                </a:lnTo>
                <a:lnTo>
                  <a:pt x="695" y="144"/>
                </a:lnTo>
                <a:lnTo>
                  <a:pt x="925" y="144"/>
                </a:lnTo>
                <a:lnTo>
                  <a:pt x="930" y="288"/>
                </a:lnTo>
                <a:lnTo>
                  <a:pt x="1375" y="288"/>
                </a:lnTo>
                <a:lnTo>
                  <a:pt x="0" y="288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9" name="Freeform 98"/>
          <p:cNvSpPr>
            <a:spLocks/>
          </p:cNvSpPr>
          <p:nvPr/>
        </p:nvSpPr>
        <p:spPr bwMode="auto">
          <a:xfrm>
            <a:off x="4786313" y="2933700"/>
            <a:ext cx="2182812" cy="457200"/>
          </a:xfrm>
          <a:custGeom>
            <a:avLst/>
            <a:gdLst>
              <a:gd name="T0" fmla="*/ 0 w 1375"/>
              <a:gd name="T1" fmla="*/ 0 h 288"/>
              <a:gd name="T2" fmla="*/ 2147483647 w 1375"/>
              <a:gd name="T3" fmla="*/ 0 h 288"/>
              <a:gd name="T4" fmla="*/ 2147483647 w 1375"/>
              <a:gd name="T5" fmla="*/ 2147483647 h 288"/>
              <a:gd name="T6" fmla="*/ 2147483647 w 1375"/>
              <a:gd name="T7" fmla="*/ 2147483647 h 288"/>
              <a:gd name="T8" fmla="*/ 2147483647 w 1375"/>
              <a:gd name="T9" fmla="*/ 2147483647 h 288"/>
              <a:gd name="T10" fmla="*/ 2147483647 w 1375"/>
              <a:gd name="T11" fmla="*/ 2147483647 h 288"/>
              <a:gd name="T12" fmla="*/ 2147483647 w 1375"/>
              <a:gd name="T13" fmla="*/ 2147483647 h 288"/>
              <a:gd name="T14" fmla="*/ 2147483647 w 1375"/>
              <a:gd name="T15" fmla="*/ 2147483647 h 288"/>
              <a:gd name="T16" fmla="*/ 2147483647 w 1375"/>
              <a:gd name="T17" fmla="*/ 2147483647 h 288"/>
              <a:gd name="T18" fmla="*/ 0 w 1375"/>
              <a:gd name="T19" fmla="*/ 2147483647 h 288"/>
              <a:gd name="T20" fmla="*/ 0 w 1375"/>
              <a:gd name="T21" fmla="*/ 0 h 28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375"/>
              <a:gd name="T34" fmla="*/ 0 h 288"/>
              <a:gd name="T35" fmla="*/ 1375 w 1375"/>
              <a:gd name="T36" fmla="*/ 288 h 28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375" h="288">
                <a:moveTo>
                  <a:pt x="0" y="0"/>
                </a:moveTo>
                <a:lnTo>
                  <a:pt x="620" y="0"/>
                </a:lnTo>
                <a:lnTo>
                  <a:pt x="625" y="288"/>
                </a:lnTo>
                <a:lnTo>
                  <a:pt x="690" y="288"/>
                </a:lnTo>
                <a:lnTo>
                  <a:pt x="695" y="144"/>
                </a:lnTo>
                <a:lnTo>
                  <a:pt x="925" y="144"/>
                </a:lnTo>
                <a:lnTo>
                  <a:pt x="930" y="288"/>
                </a:lnTo>
                <a:lnTo>
                  <a:pt x="1375" y="288"/>
                </a:lnTo>
                <a:lnTo>
                  <a:pt x="0" y="288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5850" name="Group 2"/>
          <p:cNvGrpSpPr>
            <a:grpSpLocks/>
          </p:cNvGrpSpPr>
          <p:nvPr/>
        </p:nvGrpSpPr>
        <p:grpSpPr bwMode="auto">
          <a:xfrm>
            <a:off x="4760913" y="3756025"/>
            <a:ext cx="2262187" cy="592138"/>
            <a:chOff x="2935288" y="3190875"/>
            <a:chExt cx="2262187" cy="592138"/>
          </a:xfrm>
        </p:grpSpPr>
        <p:sp>
          <p:nvSpPr>
            <p:cNvPr id="35910" name="Freeform 99"/>
            <p:cNvSpPr>
              <a:spLocks/>
            </p:cNvSpPr>
            <p:nvPr/>
          </p:nvSpPr>
          <p:spPr bwMode="auto">
            <a:xfrm>
              <a:off x="2960688" y="3217863"/>
              <a:ext cx="2222500" cy="527050"/>
            </a:xfrm>
            <a:custGeom>
              <a:avLst/>
              <a:gdLst>
                <a:gd name="T0" fmla="*/ 0 w 1400"/>
                <a:gd name="T1" fmla="*/ 0 h 332"/>
                <a:gd name="T2" fmla="*/ 2147483647 w 1400"/>
                <a:gd name="T3" fmla="*/ 2147483647 h 332"/>
                <a:gd name="T4" fmla="*/ 2147483647 w 1400"/>
                <a:gd name="T5" fmla="*/ 2147483647 h 332"/>
                <a:gd name="T6" fmla="*/ 2147483647 w 1400"/>
                <a:gd name="T7" fmla="*/ 2147483647 h 332"/>
                <a:gd name="T8" fmla="*/ 2147483647 w 1400"/>
                <a:gd name="T9" fmla="*/ 2147483647 h 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00"/>
                <a:gd name="T16" fmla="*/ 0 h 332"/>
                <a:gd name="T17" fmla="*/ 1400 w 1400"/>
                <a:gd name="T18" fmla="*/ 332 h 3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00" h="332">
                  <a:moveTo>
                    <a:pt x="0" y="0"/>
                  </a:moveTo>
                  <a:lnTo>
                    <a:pt x="290" y="279"/>
                  </a:lnTo>
                  <a:lnTo>
                    <a:pt x="650" y="294"/>
                  </a:lnTo>
                  <a:lnTo>
                    <a:pt x="928" y="332"/>
                  </a:lnTo>
                  <a:lnTo>
                    <a:pt x="1400" y="202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97" name="Oval 11296"/>
            <p:cNvSpPr/>
            <p:nvPr/>
          </p:nvSpPr>
          <p:spPr>
            <a:xfrm>
              <a:off x="2935288" y="31908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3389313" y="36099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3959225" y="3649663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397375" y="3706813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121275" y="34956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498475" y="5975350"/>
            <a:ext cx="82629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52" name="AutoShape 56"/>
          <p:cNvSpPr>
            <a:spLocks noChangeAspect="1" noChangeArrowheads="1"/>
          </p:cNvSpPr>
          <p:nvPr/>
        </p:nvSpPr>
        <p:spPr bwMode="auto">
          <a:xfrm>
            <a:off x="4202113" y="2671763"/>
            <a:ext cx="2265362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784725" y="2803525"/>
            <a:ext cx="0" cy="164306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173538" y="2792413"/>
            <a:ext cx="3059112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55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6F50D0-58BE-4677-8C18-3BBE1012A7A5}" type="slidenum">
              <a:rPr lang="en-US" smtClean="0">
                <a:ea typeface="ＭＳ Ｐゴシック"/>
                <a:cs typeface="ＭＳ Ｐゴシック"/>
              </a:rPr>
              <a:pPr/>
              <a:t>8</a:t>
            </a:fld>
            <a:endParaRPr lang="en-US" smtClean="0">
              <a:ea typeface="ＭＳ Ｐゴシック"/>
              <a:cs typeface="ＭＳ Ｐゴシック"/>
            </a:endParaRPr>
          </a:p>
        </p:txBody>
      </p:sp>
      <p:sp>
        <p:nvSpPr>
          <p:cNvPr id="35856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charset="0"/>
                <a:ea typeface="ＭＳ Ｐゴシック"/>
                <a:cs typeface="ＭＳ Ｐゴシック"/>
              </a:rPr>
              <a:t>| ACoP | A. Stein | May 13, 2013 | Modeling solid tumor data 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256057"/>
              </p:ext>
            </p:extLst>
          </p:nvPr>
        </p:nvGraphicFramePr>
        <p:xfrm>
          <a:off x="2058988" y="1938338"/>
          <a:ext cx="5145089" cy="3311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4308"/>
                <a:gridCol w="815283"/>
                <a:gridCol w="561883"/>
                <a:gridCol w="517814"/>
                <a:gridCol w="550866"/>
                <a:gridCol w="594935"/>
              </a:tblGrid>
              <a:tr h="42394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RECIST</a:t>
                      </a:r>
                      <a:r>
                        <a:rPr lang="en-US" sz="1800" b="1" baseline="30000" dirty="0" smtClean="0"/>
                        <a:t>1</a:t>
                      </a:r>
                      <a:r>
                        <a:rPr lang="en-US" sz="1800" b="1" dirty="0" smtClean="0"/>
                        <a:t> data with dosing history</a:t>
                      </a:r>
                      <a:endParaRPr lang="en-US" sz="1800" b="1" dirty="0"/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394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Time (months)  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    </a:t>
                      </a:r>
                      <a:r>
                        <a:rPr lang="en-US" sz="1800" baseline="0" dirty="0" smtClean="0"/>
                        <a:t>   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120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Dose (mg)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290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Target</a:t>
                      </a:r>
                      <a:r>
                        <a:rPr lang="en-US" sz="1800" baseline="0" dirty="0" smtClean="0"/>
                        <a:t> Lesion SLD</a:t>
                      </a:r>
                      <a:r>
                        <a:rPr lang="en-US" sz="1800" baseline="30000" dirty="0" smtClean="0"/>
                        <a:t>2</a:t>
                      </a:r>
                      <a:r>
                        <a:rPr lang="en-US" sz="1800" baseline="0" dirty="0" smtClean="0"/>
                        <a:t> (cm)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2138">
                <a:tc gridSpan="2">
                  <a:txBody>
                    <a:bodyPr/>
                    <a:lstStyle/>
                    <a:p>
                      <a:r>
                        <a:rPr lang="en-US" sz="1800" dirty="0" smtClean="0"/>
                        <a:t>Nontarget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Lesion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SD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SD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SD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SD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19845">
                <a:tc gridSpan="2">
                  <a:txBody>
                    <a:bodyPr/>
                    <a:lstStyle/>
                    <a:p>
                      <a:r>
                        <a:rPr lang="en-US" sz="1800" dirty="0" smtClean="0"/>
                        <a:t>New Lesion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No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No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No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Yes</a:t>
                      </a:r>
                      <a:endParaRPr lang="en-US" sz="1800" dirty="0"/>
                    </a:p>
                  </a:txBody>
                  <a:tcPr marL="91444" marR="91444" marT="45717" marB="45717" anchor="ctr"/>
                </a:tc>
              </a:tr>
            </a:tbl>
          </a:graphicData>
        </a:graphic>
      </p:graphicFrame>
      <p:sp>
        <p:nvSpPr>
          <p:cNvPr id="26" name="Rectangle 25"/>
          <p:cNvSpPr/>
          <p:nvPr/>
        </p:nvSpPr>
        <p:spPr bwMode="auto">
          <a:xfrm>
            <a:off x="0" y="317500"/>
            <a:ext cx="9144000" cy="1066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+mn-ea"/>
              <a:cs typeface="Arial" pitchFamily="34" charset="0"/>
            </a:endParaRPr>
          </a:p>
        </p:txBody>
      </p:sp>
      <p:sp>
        <p:nvSpPr>
          <p:cNvPr id="27" name="Title 5"/>
          <p:cNvSpPr txBox="1">
            <a:spLocks/>
          </p:cNvSpPr>
          <p:nvPr/>
        </p:nvSpPr>
        <p:spPr bwMode="gray">
          <a:xfrm>
            <a:off x="1054100" y="804863"/>
            <a:ext cx="7111999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3200" dirty="0" smtClean="0"/>
              <a:t>2. Assessing Dose-Response using</a:t>
            </a:r>
            <a:br>
              <a:rPr lang="en-US" sz="3200" dirty="0" smtClean="0"/>
            </a:br>
            <a:r>
              <a:rPr lang="en-US" sz="3200" dirty="0" smtClean="0"/>
              <a:t>longitudinal tumor data</a:t>
            </a:r>
            <a:endParaRPr lang="en-US" sz="32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a typeface="ＭＳ Ｐゴシック"/>
                <a:cs typeface="ＭＳ Ｐゴシック"/>
              </a:rPr>
              <a:t>Example: </a:t>
            </a:r>
            <a:r>
              <a:rPr lang="en-US" dirty="0" smtClean="0">
                <a:ea typeface="ＭＳ Ｐゴシック"/>
                <a:cs typeface="ＭＳ Ｐゴシック"/>
              </a:rPr>
              <a:t>clinical trial comparing 10mg everolimus to placebo in renal cell cancer</a:t>
            </a:r>
            <a:endParaRPr lang="en-US" sz="1600" b="1" dirty="0" smtClean="0">
              <a:ea typeface="ＭＳ Ｐゴシック"/>
              <a:cs typeface="ＭＳ Ｐゴシック"/>
            </a:endParaRPr>
          </a:p>
        </p:txBody>
      </p:sp>
      <p:pic>
        <p:nvPicPr>
          <p:cNvPr id="3379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8663" y="1481138"/>
            <a:ext cx="5114925" cy="399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/>
        </p:nvSpPr>
        <p:spPr>
          <a:xfrm>
            <a:off x="6137275" y="1639888"/>
            <a:ext cx="1541463" cy="490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838950" y="4486275"/>
            <a:ext cx="1990725" cy="49212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Placebo (N=139); </a:t>
            </a:r>
          </a:p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Median PFS = 1.9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mo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137275" y="1481138"/>
            <a:ext cx="2387600" cy="208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798" name="TextBox 13"/>
          <p:cNvSpPr txBox="1">
            <a:spLocks noChangeArrowheads="1"/>
          </p:cNvSpPr>
          <p:nvPr/>
        </p:nvSpPr>
        <p:spPr bwMode="auto">
          <a:xfrm rot="-5400000">
            <a:off x="1614488" y="3117850"/>
            <a:ext cx="3881438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>
                <a:cs typeface="Arial" charset="0"/>
              </a:rPr>
              <a:t>% of pts. who have not progressed</a:t>
            </a:r>
            <a:endParaRPr lang="en-US" sz="1800" baseline="30000">
              <a:cs typeface="Arial" charset="0"/>
            </a:endParaRPr>
          </a:p>
        </p:txBody>
      </p:sp>
      <p:sp>
        <p:nvSpPr>
          <p:cNvPr id="33799" name="TextBox 22"/>
          <p:cNvSpPr txBox="1">
            <a:spLocks noChangeArrowheads="1"/>
          </p:cNvSpPr>
          <p:nvPr/>
        </p:nvSpPr>
        <p:spPr bwMode="auto">
          <a:xfrm>
            <a:off x="6764338" y="3314700"/>
            <a:ext cx="21748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cs typeface="Arial" charset="0"/>
              </a:rPr>
              <a:t>Everolimus (N=277)</a:t>
            </a:r>
          </a:p>
          <a:p>
            <a:r>
              <a:rPr lang="en-US" sz="1600">
                <a:cs typeface="Arial" charset="0"/>
              </a:rPr>
              <a:t>Median PFS = 4.9 mo</a:t>
            </a:r>
          </a:p>
        </p:txBody>
      </p:sp>
      <p:sp>
        <p:nvSpPr>
          <p:cNvPr id="33800" name="TextBox 13"/>
          <p:cNvSpPr txBox="1">
            <a:spLocks noChangeArrowheads="1"/>
          </p:cNvSpPr>
          <p:nvPr/>
        </p:nvSpPr>
        <p:spPr bwMode="auto">
          <a:xfrm>
            <a:off x="3862388" y="5173663"/>
            <a:ext cx="4437062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>
                <a:cs typeface="Arial" charset="0"/>
              </a:rPr>
              <a:t>Time after randomization  (months)</a:t>
            </a:r>
            <a:endParaRPr lang="en-US" sz="1800" baseline="30000">
              <a:cs typeface="Arial" charset="0"/>
            </a:endParaRPr>
          </a:p>
        </p:txBody>
      </p:sp>
      <p:sp>
        <p:nvSpPr>
          <p:cNvPr id="33801" name="TextBox 3"/>
          <p:cNvSpPr txBox="1">
            <a:spLocks noChangeArrowheads="1"/>
          </p:cNvSpPr>
          <p:nvPr/>
        </p:nvSpPr>
        <p:spPr bwMode="auto">
          <a:xfrm>
            <a:off x="6081713" y="1604963"/>
            <a:ext cx="2684462" cy="584200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cs typeface="Arial" charset="0"/>
              </a:rPr>
              <a:t>Comparison of trial arms:</a:t>
            </a:r>
          </a:p>
          <a:p>
            <a:r>
              <a:rPr lang="en-US" sz="1600">
                <a:cs typeface="Arial" charset="0"/>
              </a:rPr>
              <a:t>Log rank p-value &lt; 0.001</a:t>
            </a:r>
          </a:p>
        </p:txBody>
      </p:sp>
      <p:sp>
        <p:nvSpPr>
          <p:cNvPr id="33802" name="Content Placeholder 30"/>
          <p:cNvSpPr>
            <a:spLocks noGrp="1"/>
          </p:cNvSpPr>
          <p:nvPr>
            <p:ph idx="1"/>
          </p:nvPr>
        </p:nvSpPr>
        <p:spPr>
          <a:xfrm>
            <a:off x="368300" y="1346200"/>
            <a:ext cx="2900363" cy="4940300"/>
          </a:xfrm>
        </p:spPr>
        <p:txBody>
          <a:bodyPr/>
          <a:lstStyle/>
          <a:p>
            <a:r>
              <a:rPr lang="en-US" sz="2000" smtClean="0">
                <a:ea typeface="ＭＳ Ｐゴシック"/>
                <a:cs typeface="ＭＳ Ｐゴシック"/>
              </a:rPr>
              <a:t>RAD001C2240:</a:t>
            </a:r>
            <a:br>
              <a:rPr lang="en-US" sz="2000" smtClean="0">
                <a:ea typeface="ＭＳ Ｐゴシック"/>
                <a:cs typeface="ＭＳ Ｐゴシック"/>
              </a:rPr>
            </a:br>
            <a:r>
              <a:rPr lang="en-US" sz="2000" smtClean="0">
                <a:ea typeface="ＭＳ Ｐゴシック"/>
                <a:cs typeface="ＭＳ Ｐゴシック"/>
              </a:rPr>
              <a:t>Phase III pivotal trial comparing everolimus 10mg to placebo in 2</a:t>
            </a:r>
            <a:r>
              <a:rPr lang="en-US" sz="2000" baseline="30000" smtClean="0">
                <a:ea typeface="ＭＳ Ｐゴシック"/>
                <a:cs typeface="ＭＳ Ｐゴシック"/>
              </a:rPr>
              <a:t>nd</a:t>
            </a:r>
            <a:r>
              <a:rPr lang="en-US" sz="2000" smtClean="0">
                <a:ea typeface="ＭＳ Ｐゴシック"/>
                <a:cs typeface="ＭＳ Ｐゴシック"/>
              </a:rPr>
              <a:t>/3</a:t>
            </a:r>
            <a:r>
              <a:rPr lang="en-US" sz="2000" baseline="30000" smtClean="0">
                <a:ea typeface="ＭＳ Ｐゴシック"/>
                <a:cs typeface="ＭＳ Ｐゴシック"/>
              </a:rPr>
              <a:t>rd</a:t>
            </a:r>
            <a:r>
              <a:rPr lang="en-US" sz="2000" smtClean="0">
                <a:ea typeface="ＭＳ Ｐゴシック"/>
                <a:cs typeface="ＭＳ Ｐゴシック"/>
              </a:rPr>
              <a:t> line renal cell cancer patients.  </a:t>
            </a:r>
          </a:p>
          <a:p>
            <a:r>
              <a:rPr lang="en-US" sz="2000" smtClean="0">
                <a:ea typeface="ＭＳ Ｐゴシック"/>
                <a:cs typeface="ＭＳ Ｐゴシック"/>
              </a:rPr>
              <a:t>Progression free survival was the </a:t>
            </a:r>
            <a:br>
              <a:rPr lang="en-US" sz="2000" smtClean="0">
                <a:ea typeface="ＭＳ Ｐゴシック"/>
                <a:cs typeface="ＭＳ Ｐゴシック"/>
              </a:rPr>
            </a:br>
            <a:r>
              <a:rPr lang="en-US" sz="2000" smtClean="0">
                <a:ea typeface="ＭＳ Ｐゴシック"/>
                <a:cs typeface="ＭＳ Ｐゴシック"/>
              </a:rPr>
              <a:t>primary end point.</a:t>
            </a:r>
          </a:p>
          <a:p>
            <a:r>
              <a:rPr lang="en-US" sz="2000" smtClean="0">
                <a:ea typeface="ＭＳ Ｐゴシック"/>
                <a:cs typeface="ＭＳ Ｐゴシック"/>
              </a:rPr>
              <a:t>Results demonstrated superiority of everolimus 10mg over placebo.</a:t>
            </a:r>
          </a:p>
        </p:txBody>
      </p:sp>
      <p:sp>
        <p:nvSpPr>
          <p:cNvPr id="3380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CB7D858-64A0-4DB8-A0EC-01C480327FF0}" type="slidenum">
              <a:rPr lang="en-US" smtClean="0">
                <a:ea typeface="ＭＳ Ｐゴシック"/>
              </a:rPr>
              <a:pPr/>
              <a:t>9</a:t>
            </a:fld>
            <a:endParaRPr lang="en-US" smtClean="0">
              <a:ea typeface="ＭＳ Ｐゴシック"/>
            </a:endParaRPr>
          </a:p>
        </p:txBody>
      </p:sp>
      <p:sp>
        <p:nvSpPr>
          <p:cNvPr id="33804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charset="0"/>
                <a:ea typeface="ＭＳ Ｐゴシック"/>
                <a:cs typeface="Arial" charset="0"/>
              </a:rPr>
              <a:t>| ACoP | A. Stein | May 13, 2013 | Modeling solid tumor data 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CTIONNUMBER" val="1"/>
  <p:tag name="DIVIDERPICTUREPATH" val="C:\Program Files\PPTADDIN.300.EN\PictureGallery\NVS_P_00048_PPT.jpg"/>
  <p:tag name="SLIDETYPE" val="NovartisTitle"/>
</p:tagLst>
</file>

<file path=ppt/theme/theme1.xml><?xml version="1.0" encoding="utf-8"?>
<a:theme xmlns:a="http://schemas.openxmlformats.org/drawingml/2006/main" name="01_Image_Novartis_WhiteBackground">
  <a:themeElements>
    <a:clrScheme name="NOV_WHITE_PIC 1">
      <a:dk1>
        <a:srgbClr val="000000"/>
      </a:dk1>
      <a:lt1>
        <a:srgbClr val="FFFFFF"/>
      </a:lt1>
      <a:dk2>
        <a:srgbClr val="634329"/>
      </a:dk2>
      <a:lt2>
        <a:srgbClr val="FFFFFF"/>
      </a:lt2>
      <a:accent1>
        <a:srgbClr val="FCAF17"/>
      </a:accent1>
      <a:accent2>
        <a:srgbClr val="EC8026"/>
      </a:accent2>
      <a:accent3>
        <a:srgbClr val="FFFFFF"/>
      </a:accent3>
      <a:accent4>
        <a:srgbClr val="000000"/>
      </a:accent4>
      <a:accent5>
        <a:srgbClr val="FDD4AB"/>
      </a:accent5>
      <a:accent6>
        <a:srgbClr val="D67321"/>
      </a:accent6>
      <a:hlink>
        <a:srgbClr val="E44C16"/>
      </a:hlink>
      <a:folHlink>
        <a:srgbClr val="923222"/>
      </a:folHlink>
    </a:clrScheme>
    <a:fontScheme name="NOV_WHITE_PI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OV_WHITE_PIC 1">
        <a:dk1>
          <a:srgbClr val="000000"/>
        </a:dk1>
        <a:lt1>
          <a:srgbClr val="FFFFFF"/>
        </a:lt1>
        <a:dk2>
          <a:srgbClr val="634329"/>
        </a:dk2>
        <a:lt2>
          <a:srgbClr val="FFFFFF"/>
        </a:lt2>
        <a:accent1>
          <a:srgbClr val="FCAF17"/>
        </a:accent1>
        <a:accent2>
          <a:srgbClr val="EC8026"/>
        </a:accent2>
        <a:accent3>
          <a:srgbClr val="FFFFFF"/>
        </a:accent3>
        <a:accent4>
          <a:srgbClr val="000000"/>
        </a:accent4>
        <a:accent5>
          <a:srgbClr val="FDD4AB"/>
        </a:accent5>
        <a:accent6>
          <a:srgbClr val="D67321"/>
        </a:accent6>
        <a:hlink>
          <a:srgbClr val="E44C16"/>
        </a:hlink>
        <a:folHlink>
          <a:srgbClr val="9232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Image_Novartis_M&amp;S_Oncology">
  <a:themeElements>
    <a:clrScheme name="NovartisWhite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FCAF17"/>
      </a:accent1>
      <a:accent2>
        <a:srgbClr val="EC8026"/>
      </a:accent2>
      <a:accent3>
        <a:srgbClr val="E44C16"/>
      </a:accent3>
      <a:accent4>
        <a:srgbClr val="923222"/>
      </a:accent4>
      <a:accent5>
        <a:srgbClr val="634329"/>
      </a:accent5>
      <a:accent6>
        <a:srgbClr val="000000"/>
      </a:accent6>
      <a:hlink>
        <a:srgbClr val="E44C16"/>
      </a:hlink>
      <a:folHlink>
        <a:srgbClr val="FCAF17"/>
      </a:folHlink>
    </a:clrScheme>
    <a:fontScheme name="Novartis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Novartis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01_Image_Novartis_WhiteBackground</Template>
  <TotalTime>113051</TotalTime>
  <Words>3474</Words>
  <Application>Microsoft Macintosh PowerPoint</Application>
  <PresentationFormat>On-screen Show (4:3)</PresentationFormat>
  <Paragraphs>665</Paragraphs>
  <Slides>31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01_Image_Novartis_WhiteBackground</vt:lpstr>
      <vt:lpstr>2_Image_Novartis_M&amp;S_Oncology</vt:lpstr>
      <vt:lpstr>Using longitudinal solid tumor data to improve drug development decisions</vt:lpstr>
      <vt:lpstr>Background</vt:lpstr>
      <vt:lpstr>Overview: Summarize state of the art for modeling tumor data to improve drug development decisions</vt:lpstr>
      <vt:lpstr>1. Review of tumor data:   Which features in data are underutilized?</vt:lpstr>
      <vt:lpstr>Background: RECIST1 lesion types2</vt:lpstr>
      <vt:lpstr>Background: Patient response is summarized by single value measurements; some information is lost</vt:lpstr>
      <vt:lpstr>Background: Patient response is summarized by single value measurements; some information is lost</vt:lpstr>
      <vt:lpstr>PowerPoint Presentation</vt:lpstr>
      <vt:lpstr>Example: clinical trial comparing 10mg everolimus to placebo in renal cell cancer</vt:lpstr>
      <vt:lpstr>Background:  The RAD001C2240 trial with no 5mg arm contains information about the 5mg response.</vt:lpstr>
      <vt:lpstr>Methods: model based approach for describing individual patient data.</vt:lpstr>
      <vt:lpstr>Results: The model well describes representative patient data. 10mg was more effective than 5mg. </vt:lpstr>
      <vt:lpstr>Validation: Standard PKPD diagnostics can be used for model validation.</vt:lpstr>
      <vt:lpstr>Conclusions: Modeling approaches can describe response to 5mg, even without a 5mg arm</vt:lpstr>
      <vt:lpstr>Summary: Application of dose-PD and PKPD models for dose selection</vt:lpstr>
      <vt:lpstr>3. Predicting overall survival for guiding trial design and go/no-go decision making</vt:lpstr>
      <vt:lpstr>Methods: The FDA developed a model based approach1 for predicting overall survival in NSCLC2 </vt:lpstr>
      <vt:lpstr>Results: FDA fit models to nine different trial arms.  Models described the data well.</vt:lpstr>
      <vt:lpstr>Result: FDA model used to prospectively predict Phase III outcome.</vt:lpstr>
      <vt:lpstr>Model Validation in Non Small Cell Lung Cancer More data is needed (especially in successful trials)</vt:lpstr>
      <vt:lpstr>Validation: Survival prediction literature is growing, but more examples of model validation are needed.  </vt:lpstr>
      <vt:lpstr>Lit Review: Other metrics are also available for predicting survival.  Best metric is not yet known.  </vt:lpstr>
      <vt:lpstr>Conclusions:  Outcome of Phase III trial was prospectively predicted using model-based approach</vt:lpstr>
      <vt:lpstr>Comparison of the two modeling methods for guiding decision making.</vt:lpstr>
      <vt:lpstr>Validation of PKPD models for guiding dose selection can be done using a single trial.</vt:lpstr>
      <vt:lpstr>Validation of survival models for go/no-go decision making requires a global effort. </vt:lpstr>
      <vt:lpstr>Collaboration across academia, industry, and health authorities is needed to validate predictive models.  </vt:lpstr>
      <vt:lpstr>Acknowledgements</vt:lpstr>
      <vt:lpstr>backups</vt:lpstr>
      <vt:lpstr>Everolimus showed similar effect on target lesions among patients with and without dose reductions.</vt:lpstr>
      <vt:lpstr>Lit. Review: A diverse range of PD tumor growth models have been applied to clinical oncology data</vt:lpstr>
    </vt:vector>
  </TitlesOfParts>
  <Company>Novartis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Tumor Integrative Modeling (STIM)  Platform Overview</dc:title>
  <dc:creator>Andrew Stein</dc:creator>
  <cp:lastModifiedBy>Andrew Stein</cp:lastModifiedBy>
  <cp:revision>518</cp:revision>
  <cp:lastPrinted>2013-05-01T13:10:53Z</cp:lastPrinted>
  <dcterms:created xsi:type="dcterms:W3CDTF">2011-03-30T14:54:49Z</dcterms:created>
  <dcterms:modified xsi:type="dcterms:W3CDTF">2013-05-14T01:17:54Z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ividerSectionCount">
    <vt:lpwstr>6</vt:lpwstr>
  </property>
  <property fmtid="{D5CDD505-2E9C-101B-9397-08002B2CF9AE}" pid="3" name="ConferenceTitle">
    <vt:lpwstr>DLT meeting</vt:lpwstr>
  </property>
  <property fmtid="{D5CDD505-2E9C-101B-9397-08002B2CF9AE}" pid="4" name="PresenterName">
    <vt:lpwstr>A. Stein</vt:lpwstr>
  </property>
  <property fmtid="{D5CDD505-2E9C-101B-9397-08002B2CF9AE}" pid="5" name="PresDate">
    <vt:lpwstr>October 17, 2012</vt:lpwstr>
  </property>
  <property fmtid="{D5CDD505-2E9C-101B-9397-08002B2CF9AE}" pid="6" name="PresSubject">
    <vt:lpwstr>Modeling solid tumor data</vt:lpwstr>
  </property>
  <property fmtid="{D5CDD505-2E9C-101B-9397-08002B2CF9AE}" pid="7" name="ConfidentialityLevel">
    <vt:lpwstr>Business Use Only</vt:lpwstr>
  </property>
  <property fmtid="{D5CDD505-2E9C-101B-9397-08002B2CF9AE}" pid="8" name="HideFooter">
    <vt:bool>false</vt:bool>
  </property>
  <property fmtid="{D5CDD505-2E9C-101B-9397-08002B2CF9AE}" pid="9" name="LegalDisclaimer">
    <vt:lpwstr>LegalDisclaimerNO</vt:lpwstr>
  </property>
</Properties>
</file>